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58" r:id="rId3"/>
    <p:sldId id="269" r:id="rId4"/>
    <p:sldId id="270" r:id="rId5"/>
    <p:sldId id="273" r:id="rId6"/>
    <p:sldId id="272" r:id="rId7"/>
    <p:sldId id="274" r:id="rId8"/>
    <p:sldId id="276" r:id="rId9"/>
    <p:sldId id="277" r:id="rId10"/>
  </p:sldIdLst>
  <p:sldSz cx="6858000" cy="9906000" type="A4"/>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94660"/>
  </p:normalViewPr>
  <p:slideViewPr>
    <p:cSldViewPr>
      <p:cViewPr>
        <p:scale>
          <a:sx n="100" d="100"/>
          <a:sy n="100" d="100"/>
        </p:scale>
        <p:origin x="-1314" y="8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46D4AB7-C9B3-41D6-A715-39A4F1B4AA7B}" type="datetimeFigureOut">
              <a:rPr kumimoji="1" lang="ja-JP" altLang="en-US" smtClean="0"/>
              <a:pPr/>
              <a:t>2014/6/3</a:t>
            </a:fld>
            <a:endParaRPr kumimoji="1" lang="ja-JP" altLang="en-US"/>
          </a:p>
        </p:txBody>
      </p:sp>
      <p:sp>
        <p:nvSpPr>
          <p:cNvPr id="4" name="スライド イメージ プレースホルダ 3"/>
          <p:cNvSpPr>
            <a:spLocks noGrp="1" noRot="1" noChangeAspect="1"/>
          </p:cNvSpPr>
          <p:nvPr>
            <p:ph type="sldImg" idx="2"/>
          </p:nvPr>
        </p:nvSpPr>
        <p:spPr>
          <a:xfrm>
            <a:off x="2144713" y="750888"/>
            <a:ext cx="2598737" cy="375761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9B581BFE-891A-4083-8355-066DE1B3D040}" type="slidenum">
              <a:rPr kumimoji="1" lang="ja-JP" altLang="en-US" smtClean="0"/>
              <a:pPr/>
              <a:t>‹#›</a:t>
            </a:fld>
            <a:endParaRPr kumimoji="1" lang="ja-JP" altLang="en-US"/>
          </a:p>
        </p:txBody>
      </p:sp>
    </p:spTree>
    <p:extLst>
      <p:ext uri="{BB962C8B-B14F-4D97-AF65-F5344CB8AC3E}">
        <p14:creationId xmlns:p14="http://schemas.microsoft.com/office/powerpoint/2010/main" val="7286245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581BFE-891A-4083-8355-066DE1B3D040}"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E46428C-C3C6-4FB8-80C4-EE6D27D05F68}" type="datetimeFigureOut">
              <a:rPr kumimoji="1" lang="ja-JP" altLang="en-US" smtClean="0"/>
              <a:pPr/>
              <a:t>2014/6/3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41A04D5-CB66-4A95-AD5B-619C9246113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E46428C-C3C6-4FB8-80C4-EE6D27D05F68}" type="datetimeFigureOut">
              <a:rPr kumimoji="1" lang="ja-JP" altLang="en-US" smtClean="0"/>
              <a:pPr/>
              <a:t>2014/6/3</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41A04D5-CB66-4A95-AD5B-619C9246113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00472"/>
            <a:ext cx="6336704" cy="9361040"/>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60648" y="200472"/>
            <a:ext cx="216024" cy="93610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48680" y="200472"/>
            <a:ext cx="72008" cy="93610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サブタイトル 2"/>
          <p:cNvSpPr>
            <a:spLocks noGrp="1"/>
          </p:cNvSpPr>
          <p:nvPr>
            <p:ph type="subTitle" idx="1"/>
          </p:nvPr>
        </p:nvSpPr>
        <p:spPr>
          <a:xfrm>
            <a:off x="692696" y="2504728"/>
            <a:ext cx="4800600" cy="1904211"/>
          </a:xfrm>
        </p:spPr>
        <p:txBody>
          <a:bodyPr>
            <a:normAutofit fontScale="92500" lnSpcReduction="20000"/>
          </a:bodyPr>
          <a:lstStyle/>
          <a:p>
            <a:pPr algn="l">
              <a:spcBef>
                <a:spcPts val="600"/>
              </a:spcBef>
            </a:pPr>
            <a:r>
              <a:rPr lang="en-US" altLang="ja-JP" dirty="0" smtClean="0"/>
              <a:t>International</a:t>
            </a:r>
          </a:p>
          <a:p>
            <a:pPr algn="l">
              <a:spcBef>
                <a:spcPts val="600"/>
              </a:spcBef>
            </a:pPr>
            <a:r>
              <a:rPr kumimoji="1" lang="en-US" altLang="ja-JP" dirty="0" smtClean="0"/>
              <a:t>Food and health</a:t>
            </a:r>
          </a:p>
          <a:p>
            <a:pPr algn="l">
              <a:spcBef>
                <a:spcPts val="600"/>
              </a:spcBef>
            </a:pPr>
            <a:r>
              <a:rPr lang="en-US" altLang="ja-JP" dirty="0" smtClean="0"/>
              <a:t>Culture</a:t>
            </a:r>
          </a:p>
          <a:p>
            <a:pPr algn="l">
              <a:spcBef>
                <a:spcPts val="600"/>
              </a:spcBef>
            </a:pPr>
            <a:r>
              <a:rPr kumimoji="1" lang="en-US" altLang="ja-JP" dirty="0" smtClean="0"/>
              <a:t>Association</a:t>
            </a:r>
            <a:endParaRPr kumimoji="1" lang="ja-JP" altLang="en-US" dirty="0"/>
          </a:p>
        </p:txBody>
      </p:sp>
      <p:cxnSp>
        <p:nvCxnSpPr>
          <p:cNvPr id="17" name="直線コネクタ 16"/>
          <p:cNvCxnSpPr/>
          <p:nvPr/>
        </p:nvCxnSpPr>
        <p:spPr>
          <a:xfrm>
            <a:off x="836712" y="2360712"/>
            <a:ext cx="554461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タイトル 1"/>
          <p:cNvSpPr>
            <a:spLocks noGrp="1"/>
          </p:cNvSpPr>
          <p:nvPr>
            <p:ph type="ctrTitle"/>
          </p:nvPr>
        </p:nvSpPr>
        <p:spPr>
          <a:xfrm>
            <a:off x="-459432" y="1136576"/>
            <a:ext cx="3978442" cy="1944216"/>
          </a:xfrm>
        </p:spPr>
        <p:txBody>
          <a:bodyPr>
            <a:normAutofit/>
          </a:bodyPr>
          <a:lstStyle/>
          <a:p>
            <a:r>
              <a:rPr kumimoji="1" lang="en-US" altLang="ja-JP" sz="6000" b="1" dirty="0" smtClean="0">
                <a:solidFill>
                  <a:schemeClr val="tx1">
                    <a:lumMod val="75000"/>
                    <a:lumOff val="25000"/>
                  </a:schemeClr>
                </a:solidFill>
                <a:latin typeface="Myriad Web Pro" pitchFamily="34" charset="0"/>
                <a:ea typeface="+mn-ea"/>
                <a:cs typeface="Arial" pitchFamily="34" charset="0"/>
              </a:rPr>
              <a:t>Guide</a:t>
            </a:r>
            <a:endParaRPr kumimoji="1" lang="ja-JP" altLang="en-US" sz="6000" b="1" dirty="0">
              <a:solidFill>
                <a:schemeClr val="tx1">
                  <a:lumMod val="75000"/>
                  <a:lumOff val="25000"/>
                </a:schemeClr>
              </a:solidFill>
              <a:latin typeface="Myriad Web Pro" pitchFamily="34" charset="0"/>
              <a:ea typeface="+mn-ea"/>
              <a:cs typeface="Arial" pitchFamily="34" charset="0"/>
            </a:endParaRPr>
          </a:p>
        </p:txBody>
      </p:sp>
      <p:sp>
        <p:nvSpPr>
          <p:cNvPr id="24" name="テキスト ボックス 23"/>
          <p:cNvSpPr txBox="1"/>
          <p:nvPr/>
        </p:nvSpPr>
        <p:spPr>
          <a:xfrm>
            <a:off x="2780928" y="5682947"/>
            <a:ext cx="3744416" cy="2431435"/>
          </a:xfrm>
          <a:prstGeom prst="rect">
            <a:avLst/>
          </a:prstGeom>
          <a:noFill/>
        </p:spPr>
        <p:txBody>
          <a:bodyPr wrap="square" rtlCol="0">
            <a:spAutoFit/>
          </a:bodyPr>
          <a:lstStyle/>
          <a:p>
            <a:r>
              <a:rPr lang="ja-JP" altLang="en-US" sz="800" dirty="0" smtClean="0">
                <a:latin typeface="ＭＳ ゴシック" pitchFamily="49" charset="-128"/>
                <a:ea typeface="ＭＳ ゴシック" pitchFamily="49" charset="-128"/>
              </a:rPr>
              <a:t>何でもない日常の食事にひと工夫して、身体を中から美しくしていきましょう。</a:t>
            </a:r>
          </a:p>
          <a:p>
            <a:r>
              <a:rPr lang="ja-JP" altLang="en-US" sz="800" dirty="0" smtClean="0">
                <a:latin typeface="ＭＳ ゴシック" pitchFamily="49" charset="-128"/>
                <a:ea typeface="ＭＳ ゴシック" pitchFamily="49" charset="-128"/>
              </a:rPr>
              <a:t>ごちそうの後は、もとの身体へと戻す料理を食し、いらないものは外に出す。</a:t>
            </a:r>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そして、ストレスをためない身体作りを、毎日の食事から行いましょう。</a:t>
            </a:r>
          </a:p>
          <a:p>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ごちそうではないけれど、身体にはごちそうの玄米を中心に、食卓を囲む。</a:t>
            </a:r>
          </a:p>
          <a:p>
            <a:r>
              <a:rPr lang="ja-JP" altLang="en-US" sz="800" dirty="0" smtClean="0">
                <a:latin typeface="ＭＳ ゴシック" pitchFamily="49" charset="-128"/>
                <a:ea typeface="ＭＳ ゴシック" pitchFamily="49" charset="-128"/>
              </a:rPr>
              <a:t>そんな毎日を過ごしていれば、心も身体もおだやかになれますよ。</a:t>
            </a:r>
          </a:p>
          <a:p>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基本のある、いつまでも伝えられる、やさしいお母さんの味、そんな料理を作っていきたいと思います。</a:t>
            </a:r>
          </a:p>
          <a:p>
            <a:endParaRPr lang="ja-JP" altLang="en-US"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台所には新鮮な基礎化粧品の素材が沢山です。</a:t>
            </a:r>
          </a:p>
          <a:p>
            <a:r>
              <a:rPr lang="ja-JP" altLang="en-US" sz="800" dirty="0" smtClean="0">
                <a:latin typeface="ＭＳ ゴシック" pitchFamily="49" charset="-128"/>
                <a:ea typeface="ＭＳ ゴシック" pitchFamily="49" charset="-128"/>
              </a:rPr>
              <a:t>生活の中で私の持っている知恵が、お役に立てれば嬉しいです。</a:t>
            </a:r>
          </a:p>
          <a:p>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健康的な身体づくりをして“元気な家族”をめざしませんか。</a:t>
            </a:r>
            <a:endParaRPr lang="en-US" altLang="ja-JP" sz="800" dirty="0" smtClean="0">
              <a:latin typeface="ＭＳ ゴシック" pitchFamily="49" charset="-128"/>
              <a:ea typeface="ＭＳ ゴシック" pitchFamily="49" charset="-128"/>
            </a:endParaRPr>
          </a:p>
          <a:p>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食は生き物。料理は科学。</a:t>
            </a:r>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どんなに美味しくても、失敗しても消えてしまいますが、体に結果は残ります。食べた物で健康が左右されるなら、体に心地いいものを口にしたいもの。</a:t>
            </a:r>
            <a:endParaRPr lang="en-US" altLang="ja-JP" sz="800" dirty="0" smtClean="0">
              <a:latin typeface="ＭＳ ゴシック" pitchFamily="49" charset="-128"/>
              <a:ea typeface="ＭＳ ゴシック" pitchFamily="49" charset="-128"/>
            </a:endParaRPr>
          </a:p>
          <a:p>
            <a:r>
              <a:rPr lang="ja-JP" altLang="en-US" sz="800" dirty="0" smtClean="0">
                <a:latin typeface="ＭＳ ゴシック" pitchFamily="49" charset="-128"/>
                <a:ea typeface="ＭＳ ゴシック" pitchFamily="49" charset="-128"/>
              </a:rPr>
              <a:t>自分らしいメニューで、家族の素敵な食卓をつくっていきましょう。</a:t>
            </a:r>
          </a:p>
        </p:txBody>
      </p:sp>
      <p:pic>
        <p:nvPicPr>
          <p:cNvPr id="16385"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15419" y="4762901"/>
            <a:ext cx="1143000" cy="761523"/>
          </a:xfrm>
          <a:prstGeom prst="rect">
            <a:avLst/>
          </a:prstGeom>
          <a:noFill/>
        </p:spPr>
      </p:pic>
      <p:sp>
        <p:nvSpPr>
          <p:cNvPr id="26" name="テキスト ボックス 25"/>
          <p:cNvSpPr txBox="1"/>
          <p:nvPr/>
        </p:nvSpPr>
        <p:spPr>
          <a:xfrm>
            <a:off x="3933056" y="5178891"/>
            <a:ext cx="2088232" cy="400110"/>
          </a:xfrm>
          <a:prstGeom prst="rect">
            <a:avLst/>
          </a:prstGeom>
          <a:noFill/>
        </p:spPr>
        <p:txBody>
          <a:bodyPr wrap="square" rtlCol="0">
            <a:spAutoFit/>
          </a:bodyPr>
          <a:lstStyle/>
          <a:p>
            <a:pPr algn="ctr"/>
            <a:r>
              <a:rPr kumimoji="1" lang="en-US" altLang="ja-JP" sz="1000" dirty="0" smtClean="0">
                <a:latin typeface="ＭＳ ゴシック" pitchFamily="49" charset="-128"/>
                <a:ea typeface="ＭＳ ゴシック" pitchFamily="49" charset="-128"/>
              </a:rPr>
              <a:t>IFCA</a:t>
            </a:r>
            <a:r>
              <a:rPr kumimoji="1" lang="ja-JP" altLang="en-US" sz="1000" dirty="0" smtClean="0">
                <a:latin typeface="ＭＳ ゴシック" pitchFamily="49" charset="-128"/>
                <a:ea typeface="ＭＳ ゴシック" pitchFamily="49" charset="-128"/>
              </a:rPr>
              <a:t>加盟教室</a:t>
            </a:r>
            <a:r>
              <a:rPr kumimoji="1" lang="en-US" altLang="ja-JP" sz="1000" dirty="0" smtClean="0">
                <a:latin typeface="ＭＳ ゴシック" pitchFamily="49" charset="-128"/>
                <a:ea typeface="ＭＳ ゴシック" pitchFamily="49" charset="-128"/>
              </a:rPr>
              <a:t>『</a:t>
            </a:r>
            <a:r>
              <a:rPr kumimoji="1" lang="en-US" altLang="ja-JP" sz="1000" dirty="0" err="1" smtClean="0">
                <a:latin typeface="ＭＳ ゴシック" pitchFamily="49" charset="-128"/>
                <a:ea typeface="ＭＳ ゴシック" pitchFamily="49" charset="-128"/>
              </a:rPr>
              <a:t>convivialite</a:t>
            </a:r>
            <a:r>
              <a:rPr kumimoji="1" lang="en-US" altLang="ja-JP" sz="1000" dirty="0" smtClean="0">
                <a:latin typeface="ＭＳ ゴシック" pitchFamily="49" charset="-128"/>
                <a:ea typeface="ＭＳ ゴシック" pitchFamily="49" charset="-128"/>
              </a:rPr>
              <a:t>』</a:t>
            </a:r>
          </a:p>
          <a:p>
            <a:pPr algn="ctr"/>
            <a:r>
              <a:rPr lang="ja-JP" altLang="en-US" sz="1000" dirty="0" smtClean="0">
                <a:latin typeface="ＭＳ ゴシック" pitchFamily="49" charset="-128"/>
                <a:ea typeface="ＭＳ ゴシック" pitchFamily="49" charset="-128"/>
              </a:rPr>
              <a:t>準食学士　杉山純子</a:t>
            </a:r>
            <a:endParaRPr kumimoji="1" lang="ja-JP" altLang="en-US" sz="1000" dirty="0">
              <a:latin typeface="ＭＳ ゴシック" pitchFamily="49" charset="-128"/>
              <a:ea typeface="ＭＳ ゴシック" pitchFamily="49" charset="-128"/>
            </a:endParaRPr>
          </a:p>
        </p:txBody>
      </p:sp>
      <p:pic>
        <p:nvPicPr>
          <p:cNvPr id="16386" name="Picture 2" descr="C:\Documents and Settings\PROPIA本社\デスクトップ\食学協会.jpg"/>
          <p:cNvPicPr>
            <a:picLocks noChangeAspect="1" noChangeArrowheads="1"/>
          </p:cNvPicPr>
          <p:nvPr/>
        </p:nvPicPr>
        <p:blipFill>
          <a:blip r:embed="rId3" cstate="print"/>
          <a:srcRect/>
          <a:stretch>
            <a:fillRect/>
          </a:stretch>
        </p:blipFill>
        <p:spPr bwMode="auto">
          <a:xfrm>
            <a:off x="5917434" y="5178891"/>
            <a:ext cx="391886" cy="3918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20688" y="880482"/>
            <a:ext cx="2664296" cy="400110"/>
          </a:xfrm>
          <a:prstGeom prst="rect">
            <a:avLst/>
          </a:prstGeom>
          <a:noFill/>
        </p:spPr>
        <p:txBody>
          <a:bodyPr wrap="square" rtlCol="0">
            <a:spAutoFit/>
          </a:bodyPr>
          <a:lstStyle/>
          <a:p>
            <a:r>
              <a:rPr kumimoji="1" lang="ja-JP" altLang="en-US" sz="2000" b="1" dirty="0" smtClean="0">
                <a:solidFill>
                  <a:schemeClr val="tx1">
                    <a:lumMod val="75000"/>
                    <a:lumOff val="25000"/>
                  </a:schemeClr>
                </a:solidFill>
              </a:rPr>
              <a:t>食学とは</a:t>
            </a:r>
            <a:endParaRPr kumimoji="1" lang="ja-JP" altLang="en-US" sz="2000" b="1" dirty="0">
              <a:solidFill>
                <a:schemeClr val="tx1">
                  <a:lumMod val="75000"/>
                  <a:lumOff val="25000"/>
                </a:schemeClr>
              </a:solidFill>
            </a:endParaRPr>
          </a:p>
        </p:txBody>
      </p:sp>
      <p:sp>
        <p:nvSpPr>
          <p:cNvPr id="19" name="正方形/長方形 18"/>
          <p:cNvSpPr/>
          <p:nvPr/>
        </p:nvSpPr>
        <p:spPr>
          <a:xfrm>
            <a:off x="692696" y="2144688"/>
            <a:ext cx="5400600" cy="288032"/>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85000"/>
                    <a:lumOff val="15000"/>
                  </a:schemeClr>
                </a:solidFill>
                <a:latin typeface="HGｺﾞｼｯｸE" pitchFamily="49" charset="-128"/>
                <a:ea typeface="HGｺﾞｼｯｸE" pitchFamily="49" charset="-128"/>
              </a:rPr>
              <a:t>　</a:t>
            </a:r>
            <a:r>
              <a:rPr kumimoji="1" lang="ja-JP" altLang="en-US" sz="1200" b="1" spc="150" dirty="0" smtClean="0">
                <a:solidFill>
                  <a:schemeClr val="tx1">
                    <a:lumMod val="85000"/>
                    <a:lumOff val="15000"/>
                  </a:schemeClr>
                </a:solidFill>
                <a:latin typeface="ＭＳ ゴシック" pitchFamily="49" charset="-128"/>
                <a:ea typeface="ＭＳ ゴシック" pitchFamily="49" charset="-128"/>
              </a:rPr>
              <a:t>食学の定義「人々の健康を促す食生活の知恵」</a:t>
            </a:r>
            <a:endParaRPr kumimoji="1" lang="en-US" altLang="ja-JP" sz="1200" b="1" spc="150" dirty="0" smtClean="0">
              <a:solidFill>
                <a:schemeClr val="tx1">
                  <a:lumMod val="85000"/>
                  <a:lumOff val="15000"/>
                </a:schemeClr>
              </a:solidFill>
              <a:latin typeface="ＭＳ ゴシック" pitchFamily="49" charset="-128"/>
              <a:ea typeface="ＭＳ ゴシック" pitchFamily="49" charset="-128"/>
            </a:endParaRPr>
          </a:p>
          <a:p>
            <a:pPr algn="ctr"/>
            <a:endParaRPr kumimoji="1" lang="ja-JP" altLang="en-US" sz="500" spc="150" dirty="0">
              <a:solidFill>
                <a:schemeClr val="tx1">
                  <a:lumMod val="85000"/>
                  <a:lumOff val="15000"/>
                </a:schemeClr>
              </a:solidFill>
              <a:latin typeface="HGｺﾞｼｯｸE" pitchFamily="49" charset="-128"/>
              <a:ea typeface="HGｺﾞｼｯｸE" pitchFamily="49" charset="-128"/>
            </a:endParaRPr>
          </a:p>
        </p:txBody>
      </p:sp>
      <p:sp>
        <p:nvSpPr>
          <p:cNvPr id="20" name="テキスト ボックス 19"/>
          <p:cNvSpPr txBox="1"/>
          <p:nvPr/>
        </p:nvSpPr>
        <p:spPr>
          <a:xfrm>
            <a:off x="692696" y="2792760"/>
            <a:ext cx="5400600" cy="1015663"/>
          </a:xfrm>
          <a:prstGeom prst="rect">
            <a:avLst/>
          </a:prstGeom>
          <a:noFill/>
        </p:spPr>
        <p:txBody>
          <a:bodyPr wrap="square" rtlCol="0">
            <a:spAutoFit/>
          </a:bodyPr>
          <a:lstStyle/>
          <a:p>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国際食学協会</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略称</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:IFCA)</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では、</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2005</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年の食育基本法成立に伴い、「食育」を普及するためのキーワード、及び食文化・食の理論における知恵・学問・学術の総称を表す言葉として</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食学</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を定めました。</a:t>
            </a:r>
            <a:endPar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endParaRPr>
          </a:p>
          <a:p>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日本、及び世界各地に伝わる民間療法からご家庭に代々伝わる「お婆ちゃんの知恵袋」レシピや日本古来の食養学、現代栄養学まで、全ての「食の知恵」を</a:t>
            </a:r>
            <a:endPar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endParaRPr>
          </a:p>
          <a:p>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指し示すのが</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食学</a:t>
            </a:r>
            <a:r>
              <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kumimoji="1"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です。</a:t>
            </a:r>
            <a:endParaRPr kumimoji="1" lang="ja-JP" altLang="en-US" sz="1000" spc="150" dirty="0">
              <a:solidFill>
                <a:schemeClr val="tx1">
                  <a:lumMod val="85000"/>
                  <a:lumOff val="15000"/>
                </a:schemeClr>
              </a:solidFill>
              <a:latin typeface="ＭＳ ゴシック" pitchFamily="49" charset="-128"/>
              <a:ea typeface="ＭＳ ゴシック" pitchFamily="49" charset="-128"/>
              <a:cs typeface="Arial" pitchFamily="34" charset="0"/>
            </a:endParaRPr>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48680" y="1734126"/>
            <a:ext cx="3888432" cy="338554"/>
          </a:xfrm>
          <a:prstGeom prst="rect">
            <a:avLst/>
          </a:prstGeom>
          <a:noFill/>
        </p:spPr>
        <p:txBody>
          <a:bodyPr wrap="square" rtlCol="0">
            <a:spAutoFit/>
          </a:bodyPr>
          <a:lstStyle/>
          <a:p>
            <a:r>
              <a:rPr kumimoji="1" lang="en-US" altLang="ja-JP" sz="1600" dirty="0" smtClean="0">
                <a:latin typeface="Pristina" pitchFamily="66" charset="0"/>
              </a:rPr>
              <a:t>Background of  </a:t>
            </a:r>
            <a:r>
              <a:rPr kumimoji="1" lang="en-US" altLang="ja-JP" sz="1600" dirty="0" err="1" smtClean="0">
                <a:latin typeface="Pristina" pitchFamily="66" charset="0"/>
              </a:rPr>
              <a:t>shokugaku</a:t>
            </a:r>
            <a:r>
              <a:rPr kumimoji="1" lang="en-US" altLang="ja-JP" sz="1600" dirty="0" smtClean="0">
                <a:latin typeface="Pristina" pitchFamily="66" charset="0"/>
              </a:rPr>
              <a:t>   </a:t>
            </a:r>
            <a:endParaRPr kumimoji="1" lang="ja-JP" altLang="en-US" sz="1600" dirty="0">
              <a:latin typeface="Pristina" pitchFamily="66" charset="0"/>
            </a:endParaRPr>
          </a:p>
        </p:txBody>
      </p:sp>
      <p:sp>
        <p:nvSpPr>
          <p:cNvPr id="25" name="テキスト ボックス 24"/>
          <p:cNvSpPr txBox="1"/>
          <p:nvPr/>
        </p:nvSpPr>
        <p:spPr>
          <a:xfrm>
            <a:off x="692696" y="4091226"/>
            <a:ext cx="5328592" cy="861774"/>
          </a:xfrm>
          <a:prstGeom prst="rect">
            <a:avLst/>
          </a:prstGeom>
          <a:noFill/>
        </p:spPr>
        <p:txBody>
          <a:bodyPr wrap="square" rtlCol="0">
            <a:spAutoFit/>
          </a:bodyPr>
          <a:lstStyle/>
          <a:p>
            <a:r>
              <a:rPr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食学</a:t>
            </a:r>
            <a:r>
              <a:rPr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は、このような食の知恵を広い視野でとらえ、また現代を生きる人々の生活に見合った正しい「食」のあり方をバランスよく理解し実践するためのものです。「食」の知恵を広げることにより、食材選びや調理などの食生活を健康や美容の源</a:t>
            </a:r>
            <a:r>
              <a:rPr lang="ja-JP" altLang="en-US" sz="1000" spc="150" dirty="0">
                <a:solidFill>
                  <a:schemeClr val="tx1">
                    <a:lumMod val="85000"/>
                    <a:lumOff val="15000"/>
                  </a:schemeClr>
                </a:solidFill>
                <a:latin typeface="ＭＳ ゴシック" pitchFamily="49" charset="-128"/>
                <a:ea typeface="ＭＳ ゴシック" pitchFamily="49" charset="-128"/>
                <a:cs typeface="Arial" pitchFamily="34" charset="0"/>
              </a:rPr>
              <a:t>として</a:t>
            </a:r>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、また、豊かな日常生活の「知恵」として正しい「食」を実践していくことが</a:t>
            </a:r>
            <a:r>
              <a:rPr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食学</a:t>
            </a:r>
            <a:r>
              <a:rPr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a:t>
            </a:r>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の意義でもあるのです。</a:t>
            </a:r>
            <a:endParaRPr kumimoji="1"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endParaRPr>
          </a:p>
        </p:txBody>
      </p:sp>
      <p:pic>
        <p:nvPicPr>
          <p:cNvPr id="2050" name="Picture 2" descr="C:\Documents and Settings\PROPIA本社\デスクトップ\食学\RIMG0659.JPG"/>
          <p:cNvPicPr>
            <a:picLocks noChangeAspect="1" noChangeArrowheads="1"/>
          </p:cNvPicPr>
          <p:nvPr/>
        </p:nvPicPr>
        <p:blipFill>
          <a:blip r:embed="rId3" cstate="print"/>
          <a:srcRect/>
          <a:stretch>
            <a:fillRect/>
          </a:stretch>
        </p:blipFill>
        <p:spPr bwMode="auto">
          <a:xfrm>
            <a:off x="764704" y="5375176"/>
            <a:ext cx="2316480" cy="1737360"/>
          </a:xfrm>
          <a:prstGeom prst="rect">
            <a:avLst/>
          </a:prstGeom>
          <a:noFill/>
        </p:spPr>
      </p:pic>
      <p:pic>
        <p:nvPicPr>
          <p:cNvPr id="2052" name="Picture 4" descr="C:\Documents and Settings\PROPIA本社\デスクトップ\食学\FX083.JPG"/>
          <p:cNvPicPr>
            <a:picLocks noChangeAspect="1" noChangeArrowheads="1"/>
          </p:cNvPicPr>
          <p:nvPr/>
        </p:nvPicPr>
        <p:blipFill>
          <a:blip r:embed="rId4" cstate="print"/>
          <a:srcRect/>
          <a:stretch>
            <a:fillRect/>
          </a:stretch>
        </p:blipFill>
        <p:spPr bwMode="auto">
          <a:xfrm>
            <a:off x="3323808" y="5303168"/>
            <a:ext cx="2697480" cy="1914754"/>
          </a:xfrm>
          <a:prstGeom prst="rect">
            <a:avLst/>
          </a:prstGeom>
          <a:noFill/>
        </p:spPr>
      </p:pic>
      <p:sp>
        <p:nvSpPr>
          <p:cNvPr id="27" name="テキスト ボックス 26"/>
          <p:cNvSpPr txBox="1"/>
          <p:nvPr/>
        </p:nvSpPr>
        <p:spPr>
          <a:xfrm>
            <a:off x="692696" y="7590001"/>
            <a:ext cx="5328592" cy="1323439"/>
          </a:xfrm>
          <a:prstGeom prst="rect">
            <a:avLst/>
          </a:prstGeom>
          <a:noFill/>
        </p:spPr>
        <p:txBody>
          <a:bodyPr wrap="square" rtlCol="0">
            <a:spAutoFit/>
          </a:bodyPr>
          <a:lstStyle/>
          <a:p>
            <a:r>
              <a:rPr lang="ja-JP" altLang="en-US" sz="1200" b="1" spc="150" dirty="0" smtClean="0">
                <a:solidFill>
                  <a:schemeClr val="tx1">
                    <a:lumMod val="85000"/>
                    <a:lumOff val="15000"/>
                  </a:schemeClr>
                </a:solidFill>
                <a:latin typeface="ＭＳ ゴシック" pitchFamily="49" charset="-128"/>
                <a:ea typeface="ＭＳ ゴシック" pitchFamily="49" charset="-128"/>
                <a:cs typeface="Arial" pitchFamily="34" charset="0"/>
              </a:rPr>
              <a:t>■世界の食学</a:t>
            </a:r>
            <a:r>
              <a:rPr lang="ja-JP" altLang="en-US" sz="1200" dirty="0" smtClean="0">
                <a:solidFill>
                  <a:schemeClr val="tx1">
                    <a:lumMod val="85000"/>
                    <a:lumOff val="15000"/>
                  </a:schemeClr>
                </a:solidFill>
                <a:latin typeface="HGｺﾞｼｯｸE" pitchFamily="49" charset="-128"/>
                <a:ea typeface="HGｺﾞｼｯｸE" pitchFamily="49" charset="-128"/>
                <a:cs typeface="Arial" pitchFamily="34" charset="0"/>
              </a:rPr>
              <a:t>　</a:t>
            </a:r>
            <a:r>
              <a:rPr lang="en-US" altLang="ja-JP" sz="1200" dirty="0" err="1" smtClean="0">
                <a:solidFill>
                  <a:schemeClr val="tx1">
                    <a:lumMod val="85000"/>
                    <a:lumOff val="15000"/>
                  </a:schemeClr>
                </a:solidFill>
                <a:latin typeface="Pristina" pitchFamily="66" charset="0"/>
              </a:rPr>
              <a:t>welcom</a:t>
            </a:r>
            <a:r>
              <a:rPr lang="en-US" altLang="ja-JP" sz="1200" dirty="0" smtClean="0">
                <a:solidFill>
                  <a:schemeClr val="tx1">
                    <a:lumMod val="85000"/>
                    <a:lumOff val="15000"/>
                  </a:schemeClr>
                </a:solidFill>
                <a:latin typeface="Pristina" pitchFamily="66" charset="0"/>
              </a:rPr>
              <a:t> to the global world of </a:t>
            </a:r>
            <a:r>
              <a:rPr lang="en-US" altLang="ja-JP" sz="1200" dirty="0" err="1" smtClean="0">
                <a:solidFill>
                  <a:schemeClr val="tx1">
                    <a:lumMod val="85000"/>
                    <a:lumOff val="15000"/>
                  </a:schemeClr>
                </a:solidFill>
                <a:latin typeface="Pristina" pitchFamily="66" charset="0"/>
              </a:rPr>
              <a:t>shokugaku</a:t>
            </a:r>
            <a:r>
              <a:rPr lang="en-US" altLang="ja-JP" sz="1200" dirty="0" smtClean="0">
                <a:solidFill>
                  <a:schemeClr val="tx1">
                    <a:lumMod val="85000"/>
                    <a:lumOff val="15000"/>
                  </a:schemeClr>
                </a:solidFill>
                <a:latin typeface="Pristina" pitchFamily="66" charset="0"/>
              </a:rPr>
              <a:t>   </a:t>
            </a:r>
            <a:endParaRPr lang="en-US" altLang="ja-JP" sz="1200" dirty="0" smtClean="0">
              <a:solidFill>
                <a:schemeClr val="tx1">
                  <a:lumMod val="85000"/>
                  <a:lumOff val="15000"/>
                </a:schemeClr>
              </a:solidFill>
              <a:latin typeface="HGｺﾞｼｯｸE" pitchFamily="49" charset="-128"/>
              <a:ea typeface="HGｺﾞｼｯｸE" pitchFamily="49" charset="-128"/>
              <a:cs typeface="Arial" pitchFamily="34" charset="0"/>
            </a:endParaRPr>
          </a:p>
          <a:p>
            <a:endParaRPr lang="en-US" altLang="ja-JP" sz="800" dirty="0">
              <a:solidFill>
                <a:schemeClr val="tx1">
                  <a:lumMod val="85000"/>
                  <a:lumOff val="15000"/>
                </a:schemeClr>
              </a:solidFill>
              <a:latin typeface="HGｺﾞｼｯｸE" pitchFamily="49" charset="-128"/>
              <a:ea typeface="HGｺﾞｼｯｸE" pitchFamily="49" charset="-128"/>
              <a:cs typeface="Arial" pitchFamily="34" charset="0"/>
            </a:endParaRPr>
          </a:p>
          <a:p>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近年、科学調味料や加工食品、動物性たんぱく質などを中心とした、欧米型の食生活によってもたらされる人々の心身への影響が、世界的にも問題視されています。</a:t>
            </a:r>
            <a:endParaRPr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endParaRPr>
          </a:p>
          <a:p>
            <a:r>
              <a:rPr lang="ja-JP" altLang="en-US" sz="1000" spc="150" dirty="0" smtClean="0">
                <a:solidFill>
                  <a:schemeClr val="tx1">
                    <a:lumMod val="85000"/>
                    <a:lumOff val="15000"/>
                  </a:schemeClr>
                </a:solidFill>
                <a:latin typeface="ＭＳ ゴシック" pitchFamily="49" charset="-128"/>
                <a:ea typeface="ＭＳ ゴシック" pitchFamily="49" charset="-128"/>
                <a:cs typeface="Arial" pitchFamily="34" charset="0"/>
              </a:rPr>
              <a:t>ハリウッドセレブなどの著名人が「食養学」から派生したマクロビオティックを実践するなど、日本古来の伝統的な食生活は、今、世界でも人気の高い有意義な「食」のあり方といえます。</a:t>
            </a:r>
            <a:endParaRPr lang="en-US" altLang="ja-JP" sz="1000" spc="150" dirty="0" smtClean="0">
              <a:solidFill>
                <a:schemeClr val="tx1">
                  <a:lumMod val="85000"/>
                  <a:lumOff val="15000"/>
                </a:schemeClr>
              </a:solidFill>
              <a:latin typeface="ＭＳ ゴシック" pitchFamily="49" charset="-128"/>
              <a:ea typeface="ＭＳ ゴシック" pitchFamily="49" charset="-128"/>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0688" y="880482"/>
            <a:ext cx="2664296" cy="400110"/>
          </a:xfrm>
          <a:prstGeom prst="rect">
            <a:avLst/>
          </a:prstGeom>
          <a:noFill/>
        </p:spPr>
        <p:txBody>
          <a:bodyPr wrap="square" rtlCol="0">
            <a:spAutoFit/>
          </a:bodyPr>
          <a:lstStyle/>
          <a:p>
            <a:r>
              <a:rPr lang="ja-JP" altLang="en-US" sz="2000" b="1" dirty="0" smtClean="0">
                <a:solidFill>
                  <a:schemeClr val="tx1">
                    <a:lumMod val="65000"/>
                    <a:lumOff val="35000"/>
                  </a:schemeClr>
                </a:solidFill>
              </a:rPr>
              <a:t>玄米</a:t>
            </a:r>
            <a:r>
              <a:rPr lang="ja-JP" altLang="en-US" sz="2000" b="1" dirty="0">
                <a:solidFill>
                  <a:schemeClr val="tx1">
                    <a:lumMod val="65000"/>
                    <a:lumOff val="35000"/>
                  </a:schemeClr>
                </a:solidFill>
              </a:rPr>
              <a:t>菜食</a:t>
            </a:r>
            <a:r>
              <a:rPr kumimoji="1" lang="ja-JP" altLang="en-US" sz="2000" b="1" dirty="0" smtClean="0">
                <a:solidFill>
                  <a:schemeClr val="tx1">
                    <a:lumMod val="65000"/>
                    <a:lumOff val="35000"/>
                  </a:schemeClr>
                </a:solidFill>
              </a:rPr>
              <a:t>とは</a:t>
            </a:r>
            <a:endParaRPr kumimoji="1" lang="ja-JP" altLang="en-US" sz="2000" b="1" dirty="0">
              <a:solidFill>
                <a:schemeClr val="tx1">
                  <a:lumMod val="65000"/>
                  <a:lumOff val="35000"/>
                </a:schemeClr>
              </a:solidFill>
            </a:endParaRPr>
          </a:p>
        </p:txBody>
      </p:sp>
      <p:sp>
        <p:nvSpPr>
          <p:cNvPr id="14" name="テキスト ボックス 13"/>
          <p:cNvSpPr txBox="1"/>
          <p:nvPr/>
        </p:nvSpPr>
        <p:spPr>
          <a:xfrm>
            <a:off x="692696" y="4076124"/>
            <a:ext cx="5256584" cy="2893100"/>
          </a:xfrm>
          <a:prstGeom prst="rect">
            <a:avLst/>
          </a:prstGeom>
          <a:noFill/>
        </p:spPr>
        <p:txBody>
          <a:bodyPr wrap="square" rtlCol="0">
            <a:spAutoFit/>
          </a:bodyPr>
          <a:lstStyle/>
          <a:p>
            <a:r>
              <a:rPr lang="ja-JP" altLang="en-US" sz="1200" b="1" spc="150" dirty="0" smtClean="0">
                <a:latin typeface="ＭＳ ゴシック" pitchFamily="49" charset="-128"/>
                <a:ea typeface="ＭＳ ゴシック" pitchFamily="49" charset="-128"/>
                <a:cs typeface="Arial" pitchFamily="34" charset="0"/>
              </a:rPr>
              <a:t>なぜ玄米菜食なのか？</a:t>
            </a:r>
            <a:endParaRPr lang="en-US" altLang="ja-JP" sz="1200" b="1" spc="150" dirty="0" smtClean="0">
              <a:latin typeface="ＭＳ ゴシック" pitchFamily="49" charset="-128"/>
              <a:ea typeface="ＭＳ ゴシック" pitchFamily="49" charset="-128"/>
              <a:cs typeface="Arial" pitchFamily="34" charset="0"/>
            </a:endParaRPr>
          </a:p>
          <a:p>
            <a:endParaRPr lang="en-US" altLang="ja-JP" sz="1000" spc="150" dirty="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「玄米菜食」は学習プログラムにも加えている「食養学」の基本です。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玄米を主食として旬の野菜、穀物を中心にいただく食のスタイルが「玄米菜食」です。白米はお米につけても発芽はしませんが、玄米は芽を吹き出します。生きている食材ということですね。</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玄米は栄養素のバランスに優れ、中にはたんぱく質、ビタミン、ミネラルなどの成分がたっぷりと含まれています。栄養学的な視点からいっても「完全</a:t>
            </a:r>
            <a:r>
              <a:rPr lang="en-US" altLang="ja-JP" sz="1000" spc="150" dirty="0" smtClean="0">
                <a:latin typeface="ＭＳ ゴシック" pitchFamily="49" charset="-128"/>
                <a:ea typeface="ＭＳ ゴシック" pitchFamily="49" charset="-128"/>
                <a:cs typeface="Arial" pitchFamily="34" charset="0"/>
              </a:rPr>
              <a:t>(</a:t>
            </a:r>
            <a:r>
              <a:rPr lang="ja-JP" altLang="en-US" sz="1000" spc="150" dirty="0" smtClean="0">
                <a:latin typeface="ＭＳ ゴシック" pitchFamily="49" charset="-128"/>
                <a:ea typeface="ＭＳ ゴシック" pitchFamily="49" charset="-128"/>
                <a:cs typeface="Arial" pitchFamily="34" charset="0"/>
              </a:rPr>
              <a:t>栄養</a:t>
            </a:r>
            <a:r>
              <a:rPr lang="en-US" altLang="ja-JP" sz="1000" spc="150" dirty="0" smtClean="0">
                <a:latin typeface="ＭＳ ゴシック" pitchFamily="49" charset="-128"/>
                <a:ea typeface="ＭＳ ゴシック" pitchFamily="49" charset="-128"/>
                <a:cs typeface="Arial" pitchFamily="34" charset="0"/>
              </a:rPr>
              <a:t>)</a:t>
            </a:r>
            <a:r>
              <a:rPr lang="ja-JP" altLang="en-US" sz="1000" spc="150" dirty="0" smtClean="0">
                <a:latin typeface="ＭＳ ゴシック" pitchFamily="49" charset="-128"/>
                <a:ea typeface="ＭＳ ゴシック" pitchFamily="49" charset="-128"/>
                <a:cs typeface="Arial" pitchFamily="34" charset="0"/>
              </a:rPr>
              <a:t>食」といってもいいくらいです。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またデトックス効果も非常に高く、特に味噌汁を献立に加えることでよりいっそうその効果が高まります。健康にも美容にもとても良い食のスタイルが、この「玄米菜食」といえるかもしれません。</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世界のセレブがこの玄米菜食に夢中になるのも理解できますね。</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a:latin typeface="ＭＳ ゴシック" pitchFamily="49" charset="-128"/>
                <a:ea typeface="ＭＳ ゴシック" pitchFamily="49" charset="-128"/>
                <a:cs typeface="Arial" pitchFamily="34" charset="0"/>
              </a:rPr>
              <a:t>さて</a:t>
            </a:r>
            <a:r>
              <a:rPr lang="ja-JP" altLang="en-US" sz="1000" spc="150" dirty="0" smtClean="0">
                <a:latin typeface="ＭＳ ゴシック" pitchFamily="49" charset="-128"/>
                <a:ea typeface="ＭＳ ゴシック" pitchFamily="49" charset="-128"/>
                <a:cs typeface="Arial" pitchFamily="34" charset="0"/>
              </a:rPr>
              <a:t>、あとは粗食としての「玄米菜食」から、現代風のオシャレで美味しい「玄米菜食」のいただき方を知ることで、ワンランクアップした食生活を楽しむことができます。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この機会に「玄米菜食」をぜひみなさんの</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ライフスタイルにも取り入れてみて下さい。</a:t>
            </a:r>
            <a:endParaRPr kumimoji="1" lang="en-US" altLang="ja-JP" sz="1000" spc="150" dirty="0" smtClean="0">
              <a:latin typeface="ＭＳ ゴシック" pitchFamily="49" charset="-128"/>
              <a:ea typeface="ＭＳ ゴシック" pitchFamily="49" charset="-128"/>
              <a:cs typeface="Arial" pitchFamily="34" charset="0"/>
            </a:endParaRPr>
          </a:p>
        </p:txBody>
      </p:sp>
      <p:sp>
        <p:nvSpPr>
          <p:cNvPr id="16" name="テキスト ボックス 15"/>
          <p:cNvSpPr txBox="1"/>
          <p:nvPr/>
        </p:nvSpPr>
        <p:spPr>
          <a:xfrm>
            <a:off x="692696" y="1903110"/>
            <a:ext cx="5400600" cy="1969770"/>
          </a:xfrm>
          <a:prstGeom prst="rect">
            <a:avLst/>
          </a:prstGeom>
          <a:noFill/>
        </p:spPr>
        <p:txBody>
          <a:bodyPr wrap="square" rtlCol="0">
            <a:spAutoFit/>
          </a:bodyPr>
          <a:lstStyle/>
          <a:p>
            <a:r>
              <a:rPr lang="ja-JP" altLang="en-US" sz="1200" b="1" spc="150" dirty="0" smtClean="0">
                <a:latin typeface="ＭＳ ゴシック" pitchFamily="49" charset="-128"/>
                <a:ea typeface="ＭＳ ゴシック" pitchFamily="49" charset="-128"/>
                <a:cs typeface="Arial" pitchFamily="34" charset="0"/>
              </a:rPr>
              <a:t>一汁一菜</a:t>
            </a:r>
            <a:r>
              <a:rPr lang="ja-JP" altLang="en-US" sz="1000" b="1" spc="150" dirty="0" smtClean="0">
                <a:latin typeface="ＭＳ ゴシック" pitchFamily="49" charset="-128"/>
                <a:ea typeface="ＭＳ ゴシック" pitchFamily="49" charset="-128"/>
                <a:cs typeface="Arial" pitchFamily="34" charset="0"/>
              </a:rPr>
              <a:t>（いちじゅういっさい）</a:t>
            </a:r>
            <a:r>
              <a:rPr lang="ja-JP" altLang="en-US" sz="1200" b="1" dirty="0" smtClean="0">
                <a:latin typeface="ＭＳ ゴシック" pitchFamily="49" charset="-128"/>
                <a:ea typeface="ＭＳ ゴシック" pitchFamily="49" charset="-128"/>
                <a:cs typeface="Arial" pitchFamily="34" charset="0"/>
              </a:rPr>
              <a:t>　</a:t>
            </a:r>
            <a:r>
              <a:rPr lang="en-US" altLang="ja-JP" sz="1200" dirty="0">
                <a:latin typeface="Pristina" pitchFamily="66" charset="0"/>
              </a:rPr>
              <a:t>Traditional </a:t>
            </a:r>
            <a:r>
              <a:rPr lang="en-US" altLang="ja-JP" sz="1200" dirty="0" smtClean="0">
                <a:latin typeface="Pristina" pitchFamily="66" charset="0"/>
              </a:rPr>
              <a:t>Ja</a:t>
            </a:r>
            <a:r>
              <a:rPr lang="en-US" altLang="ja-JP" sz="1200" dirty="0">
                <a:latin typeface="Pristina" pitchFamily="66" charset="0"/>
              </a:rPr>
              <a:t>panese </a:t>
            </a:r>
            <a:r>
              <a:rPr lang="en-US" altLang="ja-JP" sz="1200" dirty="0" smtClean="0">
                <a:latin typeface="Pristina" pitchFamily="66" charset="0"/>
              </a:rPr>
              <a:t>Food</a:t>
            </a:r>
            <a:endParaRPr lang="en-US" altLang="ja-JP" sz="1200" dirty="0" smtClean="0">
              <a:latin typeface="HGｺﾞｼｯｸE" pitchFamily="49" charset="-128"/>
              <a:ea typeface="HGｺﾞｼｯｸE" pitchFamily="49" charset="-128"/>
              <a:cs typeface="Arial" pitchFamily="34" charset="0"/>
            </a:endParaRPr>
          </a:p>
          <a:p>
            <a:endParaRPr lang="en-US" altLang="ja-JP" sz="800" dirty="0">
              <a:latin typeface="HGｺﾞｼｯｸE" pitchFamily="49" charset="-128"/>
              <a:ea typeface="HGｺﾞｼｯｸE"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日本の伝統的な日常の食事形態のひとつとして「一汁一菜」があります。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「一汁一菜」とは主食・汁物・惣菜・香の物の４品を揃えた献立のことをいいます。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一汁一菜は、もともと鎌倉時代に質素倹約を美徳とした禅寺の食事スタイルです。庶民にとってはこの一汁一菜でさえも実は日常の食事としては贅沢なもので、ごはん・汁物・香の物の３品が通常の食事メニューでした。それでも栄養のバランスが摂れていたのは、白米ではなく、玄米が一般人の主食であったためで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a:latin typeface="ＭＳ ゴシック" pitchFamily="49" charset="-128"/>
                <a:ea typeface="ＭＳ ゴシック" pitchFamily="49" charset="-128"/>
                <a:cs typeface="Arial" pitchFamily="34" charset="0"/>
              </a:rPr>
              <a:t>では</a:t>
            </a:r>
            <a:r>
              <a:rPr lang="ja-JP" altLang="en-US" sz="1000" spc="150" dirty="0" smtClean="0">
                <a:latin typeface="ＭＳ ゴシック" pitchFamily="49" charset="-128"/>
                <a:ea typeface="ＭＳ ゴシック" pitchFamily="49" charset="-128"/>
                <a:cs typeface="Arial" pitchFamily="34" charset="0"/>
              </a:rPr>
              <a:t>なぜ、玄米を主食にすることで粗食といわれる献立でも栄養バランスが保てていたのでしょうか？</a:t>
            </a:r>
            <a:endParaRPr lang="en-US" altLang="ja-JP" sz="1000" spc="150" dirty="0" smtClean="0">
              <a:latin typeface="ＭＳ ゴシック" pitchFamily="49" charset="-128"/>
              <a:ea typeface="ＭＳ ゴシック" pitchFamily="49" charset="-128"/>
              <a:cs typeface="Arial" pitchFamily="34" charset="0"/>
            </a:endParaRPr>
          </a:p>
        </p:txBody>
      </p:sp>
      <p:pic>
        <p:nvPicPr>
          <p:cNvPr id="17" name="Picture 2" descr="C:\Documents and Settings\PROPIA本社\デスクトップ\食学\RIMG0654.JPG"/>
          <p:cNvPicPr>
            <a:picLocks noChangeAspect="1" noChangeArrowheads="1"/>
          </p:cNvPicPr>
          <p:nvPr/>
        </p:nvPicPr>
        <p:blipFill>
          <a:blip r:embed="rId3" cstate="print"/>
          <a:srcRect/>
          <a:stretch>
            <a:fillRect/>
          </a:stretch>
        </p:blipFill>
        <p:spPr bwMode="auto">
          <a:xfrm>
            <a:off x="1052736" y="7329264"/>
            <a:ext cx="2316480" cy="1737360"/>
          </a:xfrm>
          <a:prstGeom prst="rect">
            <a:avLst/>
          </a:prstGeom>
          <a:noFill/>
        </p:spPr>
      </p:pic>
      <p:pic>
        <p:nvPicPr>
          <p:cNvPr id="18" name="Picture 3" descr="C:\Documents and Settings\PROPIA本社\デスクトップ\食学\FX076.JPG"/>
          <p:cNvPicPr>
            <a:picLocks noChangeAspect="1" noChangeArrowheads="1"/>
          </p:cNvPicPr>
          <p:nvPr/>
        </p:nvPicPr>
        <p:blipFill>
          <a:blip r:embed="rId4" cstate="print"/>
          <a:srcRect/>
          <a:stretch>
            <a:fillRect/>
          </a:stretch>
        </p:blipFill>
        <p:spPr bwMode="auto">
          <a:xfrm>
            <a:off x="3861048" y="6753200"/>
            <a:ext cx="1641218" cy="23121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476672" y="2072680"/>
            <a:ext cx="468052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ctrTitle"/>
          </p:nvPr>
        </p:nvSpPr>
        <p:spPr>
          <a:xfrm>
            <a:off x="548680" y="632520"/>
            <a:ext cx="3672408" cy="2123369"/>
          </a:xfrm>
        </p:spPr>
        <p:txBody>
          <a:bodyPr>
            <a:normAutofit/>
          </a:bodyPr>
          <a:lstStyle/>
          <a:p>
            <a:pPr algn="l"/>
            <a:r>
              <a:rPr lang="ja-JP" altLang="en-US" sz="1800" b="1" spc="150" dirty="0" smtClean="0">
                <a:solidFill>
                  <a:schemeClr val="accent6">
                    <a:lumMod val="75000"/>
                  </a:schemeClr>
                </a:solidFill>
              </a:rPr>
              <a:t>一人ひとりの気づきが</a:t>
            </a:r>
            <a:r>
              <a:rPr lang="en-US" altLang="ja-JP" sz="1800" b="1" spc="150" dirty="0" smtClean="0">
                <a:solidFill>
                  <a:schemeClr val="accent6">
                    <a:lumMod val="75000"/>
                  </a:schemeClr>
                </a:solidFill>
              </a:rPr>
              <a:t/>
            </a:r>
            <a:br>
              <a:rPr lang="en-US" altLang="ja-JP" sz="1800" b="1" spc="150" dirty="0" smtClean="0">
                <a:solidFill>
                  <a:schemeClr val="accent6">
                    <a:lumMod val="75000"/>
                  </a:schemeClr>
                </a:solidFill>
              </a:rPr>
            </a:br>
            <a:r>
              <a:rPr lang="ja-JP" altLang="en-US" sz="1800" b="1" spc="150" dirty="0">
                <a:solidFill>
                  <a:schemeClr val="accent6">
                    <a:lumMod val="75000"/>
                  </a:schemeClr>
                </a:solidFill>
              </a:rPr>
              <a:t>大切なモノを守るチカラに</a:t>
            </a:r>
          </a:p>
        </p:txBody>
      </p:sp>
      <p:sp>
        <p:nvSpPr>
          <p:cNvPr id="8" name="円/楕円 7"/>
          <p:cNvSpPr/>
          <p:nvPr/>
        </p:nvSpPr>
        <p:spPr>
          <a:xfrm>
            <a:off x="4581128" y="-15552"/>
            <a:ext cx="2276872" cy="1958618"/>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smtClean="0"/>
          </a:p>
        </p:txBody>
      </p:sp>
      <p:sp>
        <p:nvSpPr>
          <p:cNvPr id="10" name="テキスト ボックス 9"/>
          <p:cNvSpPr txBox="1"/>
          <p:nvPr/>
        </p:nvSpPr>
        <p:spPr>
          <a:xfrm>
            <a:off x="4437112" y="560512"/>
            <a:ext cx="2534682" cy="707886"/>
          </a:xfrm>
          <a:prstGeom prst="rect">
            <a:avLst/>
          </a:prstGeom>
          <a:noFill/>
        </p:spPr>
        <p:txBody>
          <a:bodyPr wrap="square" rtlCol="0">
            <a:spAutoFit/>
          </a:bodyPr>
          <a:lstStyle/>
          <a:p>
            <a:pPr algn="ctr"/>
            <a:r>
              <a:rPr lang="ja-JP" altLang="en-US" sz="2000" b="1" dirty="0" smtClean="0">
                <a:solidFill>
                  <a:schemeClr val="bg1"/>
                </a:solidFill>
              </a:rPr>
              <a:t>いのちをつむぐ</a:t>
            </a:r>
            <a:endParaRPr lang="en-US" altLang="ja-JP" sz="2000" b="1" dirty="0" smtClean="0">
              <a:solidFill>
                <a:schemeClr val="bg1"/>
              </a:solidFill>
            </a:endParaRPr>
          </a:p>
          <a:p>
            <a:pPr algn="ctr"/>
            <a:r>
              <a:rPr lang="en-US" altLang="ja-JP" sz="2000" b="1" dirty="0" smtClean="0">
                <a:solidFill>
                  <a:schemeClr val="bg1"/>
                </a:solidFill>
              </a:rPr>
              <a:t>『</a:t>
            </a:r>
            <a:r>
              <a:rPr lang="ja-JP" altLang="en-US" sz="2000" b="1" dirty="0">
                <a:solidFill>
                  <a:schemeClr val="bg1"/>
                </a:solidFill>
              </a:rPr>
              <a:t>食学</a:t>
            </a:r>
            <a:r>
              <a:rPr lang="en-US" altLang="ja-JP" sz="2000" b="1" dirty="0">
                <a:solidFill>
                  <a:schemeClr val="bg1"/>
                </a:solidFill>
              </a:rPr>
              <a:t>』</a:t>
            </a:r>
            <a:r>
              <a:rPr lang="ja-JP" altLang="en-US" sz="2000" b="1" dirty="0">
                <a:solidFill>
                  <a:schemeClr val="bg1"/>
                </a:solidFill>
              </a:rPr>
              <a:t>　</a:t>
            </a:r>
            <a:r>
              <a:rPr lang="ja-JP" altLang="en-US" sz="2000" b="1" dirty="0" smtClean="0">
                <a:solidFill>
                  <a:schemeClr val="bg1"/>
                </a:solidFill>
              </a:rPr>
              <a:t>の </a:t>
            </a:r>
            <a:r>
              <a:rPr lang="ja-JP" altLang="en-US" sz="2000" b="1" dirty="0">
                <a:solidFill>
                  <a:schemeClr val="bg1"/>
                </a:solidFill>
              </a:rPr>
              <a:t>すすめ</a:t>
            </a:r>
          </a:p>
        </p:txBody>
      </p:sp>
      <p:sp>
        <p:nvSpPr>
          <p:cNvPr id="14" name="テキスト ボックス 13"/>
          <p:cNvSpPr txBox="1"/>
          <p:nvPr/>
        </p:nvSpPr>
        <p:spPr>
          <a:xfrm>
            <a:off x="692696" y="2360712"/>
            <a:ext cx="5400600" cy="861774"/>
          </a:xfrm>
          <a:prstGeom prst="rect">
            <a:avLst/>
          </a:prstGeom>
          <a:noFill/>
        </p:spPr>
        <p:txBody>
          <a:bodyPr wrap="square" rtlCol="0">
            <a:spAutoFit/>
          </a:bodyPr>
          <a:lstStyle/>
          <a:p>
            <a:r>
              <a:rPr kumimoji="1" lang="ja-JP" altLang="en-US" sz="1000" spc="150" dirty="0" smtClean="0">
                <a:latin typeface="ＭＳ ゴシック" pitchFamily="49" charset="-128"/>
                <a:ea typeface="ＭＳ ゴシック" pitchFamily="49" charset="-128"/>
              </a:rPr>
              <a:t>食の情報量は溢れていますが私たちは見極める目を持っているでしょうか。</a:t>
            </a:r>
            <a:endParaRPr kumimoji="1" lang="en-US" altLang="ja-JP" sz="1000" spc="150" dirty="0" smtClean="0">
              <a:latin typeface="ＭＳ ゴシック" pitchFamily="49" charset="-128"/>
              <a:ea typeface="ＭＳ ゴシック" pitchFamily="49" charset="-128"/>
            </a:endParaRPr>
          </a:p>
          <a:p>
            <a:r>
              <a:rPr kumimoji="1" lang="ja-JP" altLang="en-US" sz="1000" spc="150" dirty="0" smtClean="0">
                <a:latin typeface="ＭＳ ゴシック" pitchFamily="49" charset="-128"/>
                <a:ea typeface="ＭＳ ゴシック" pitchFamily="49" charset="-128"/>
              </a:rPr>
              <a:t>健康、若々しさ、美しさ、それらすべてが「何をどれだけ、どんなふうに食べてきたか」のあらわれです。本当に必要なのは一生にかかわる食の知識。これからの時代にかならず必要とされる、それが</a:t>
            </a:r>
            <a:r>
              <a:rPr kumimoji="1" lang="en-US" altLang="ja-JP" sz="1000" spc="150" dirty="0" smtClean="0">
                <a:latin typeface="ＭＳ ゴシック" pitchFamily="49" charset="-128"/>
                <a:ea typeface="ＭＳ ゴシック" pitchFamily="49" charset="-128"/>
              </a:rPr>
              <a:t>『</a:t>
            </a:r>
            <a:r>
              <a:rPr kumimoji="1" lang="ja-JP" altLang="en-US" sz="1000" spc="150" dirty="0" smtClean="0">
                <a:latin typeface="ＭＳ ゴシック" pitchFamily="49" charset="-128"/>
                <a:ea typeface="ＭＳ ゴシック" pitchFamily="49" charset="-128"/>
              </a:rPr>
              <a:t>食学</a:t>
            </a:r>
            <a:r>
              <a:rPr kumimoji="1" lang="en-US" altLang="ja-JP" sz="1000" spc="150" dirty="0" smtClean="0">
                <a:latin typeface="ＭＳ ゴシック" pitchFamily="49" charset="-128"/>
                <a:ea typeface="ＭＳ ゴシック" pitchFamily="49" charset="-128"/>
              </a:rPr>
              <a:t>』</a:t>
            </a:r>
            <a:r>
              <a:rPr kumimoji="1" lang="ja-JP" altLang="en-US" sz="1000" spc="150" dirty="0" smtClean="0">
                <a:latin typeface="ＭＳ ゴシック" pitchFamily="49" charset="-128"/>
                <a:ea typeface="ＭＳ ゴシック" pitchFamily="49" charset="-128"/>
              </a:rPr>
              <a:t>です。</a:t>
            </a:r>
            <a:endParaRPr kumimoji="1" lang="en-US" altLang="ja-JP" sz="1000" spc="150" dirty="0" smtClean="0">
              <a:latin typeface="ＭＳ ゴシック" pitchFamily="49" charset="-128"/>
              <a:ea typeface="ＭＳ ゴシック" pitchFamily="49" charset="-128"/>
            </a:endParaRPr>
          </a:p>
          <a:p>
            <a:r>
              <a:rPr kumimoji="1" lang="ja-JP" altLang="en-US" sz="1000" spc="150" dirty="0" smtClean="0">
                <a:latin typeface="ＭＳ ゴシック" pitchFamily="49" charset="-128"/>
                <a:ea typeface="ＭＳ ゴシック" pitchFamily="49" charset="-128"/>
              </a:rPr>
              <a:t>私たちと一緒に食の学びを深めてみませんか。</a:t>
            </a:r>
            <a:endParaRPr kumimoji="1" lang="ja-JP" altLang="en-US" sz="1000" spc="150" dirty="0">
              <a:latin typeface="ＭＳ ゴシック" pitchFamily="49" charset="-128"/>
              <a:ea typeface="ＭＳ ゴシック" pitchFamily="49" charset="-128"/>
            </a:endParaRPr>
          </a:p>
        </p:txBody>
      </p:sp>
      <p:sp>
        <p:nvSpPr>
          <p:cNvPr id="15" name="円/楕円 14"/>
          <p:cNvSpPr/>
          <p:nvPr/>
        </p:nvSpPr>
        <p:spPr>
          <a:xfrm>
            <a:off x="152636" y="7269760"/>
            <a:ext cx="3533142" cy="2450595"/>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smtClean="0"/>
          </a:p>
        </p:txBody>
      </p:sp>
      <p:sp>
        <p:nvSpPr>
          <p:cNvPr id="16" name="テキスト ボックス 15"/>
          <p:cNvSpPr txBox="1"/>
          <p:nvPr/>
        </p:nvSpPr>
        <p:spPr>
          <a:xfrm>
            <a:off x="166328" y="8046069"/>
            <a:ext cx="3645024" cy="923330"/>
          </a:xfrm>
          <a:prstGeom prst="rect">
            <a:avLst/>
          </a:prstGeom>
          <a:noFill/>
        </p:spPr>
        <p:txBody>
          <a:bodyPr wrap="square" rtlCol="0">
            <a:spAutoFit/>
          </a:bodyPr>
          <a:lstStyle/>
          <a:p>
            <a:pPr algn="ctr"/>
            <a:r>
              <a:rPr lang="en-US" altLang="ja-JP" b="1" dirty="0" smtClean="0">
                <a:solidFill>
                  <a:schemeClr val="bg1"/>
                </a:solidFill>
              </a:rPr>
              <a:t>『</a:t>
            </a:r>
            <a:r>
              <a:rPr lang="ja-JP" altLang="en-US" b="1" dirty="0">
                <a:solidFill>
                  <a:schemeClr val="bg1"/>
                </a:solidFill>
              </a:rPr>
              <a:t>食学</a:t>
            </a:r>
            <a:r>
              <a:rPr lang="en-US" altLang="ja-JP" b="1" dirty="0">
                <a:solidFill>
                  <a:schemeClr val="bg1"/>
                </a:solidFill>
              </a:rPr>
              <a:t>』</a:t>
            </a:r>
            <a:r>
              <a:rPr lang="ja-JP" altLang="en-US" b="1" dirty="0">
                <a:solidFill>
                  <a:schemeClr val="bg1"/>
                </a:solidFill>
              </a:rPr>
              <a:t>　と</a:t>
            </a:r>
            <a:r>
              <a:rPr lang="ja-JP" altLang="en-US" b="1" dirty="0" smtClean="0">
                <a:solidFill>
                  <a:schemeClr val="bg1"/>
                </a:solidFill>
              </a:rPr>
              <a:t>の出会いで</a:t>
            </a:r>
            <a:endParaRPr lang="en-US" altLang="ja-JP" b="1" dirty="0" smtClean="0">
              <a:solidFill>
                <a:schemeClr val="bg1"/>
              </a:solidFill>
            </a:endParaRPr>
          </a:p>
          <a:p>
            <a:pPr algn="ctr"/>
            <a:r>
              <a:rPr lang="ja-JP" altLang="en-US" b="1" dirty="0" smtClean="0">
                <a:solidFill>
                  <a:schemeClr val="bg1"/>
                </a:solidFill>
              </a:rPr>
              <a:t>変わる価値観</a:t>
            </a:r>
            <a:endParaRPr lang="en-US" altLang="ja-JP" b="1" dirty="0" smtClean="0">
              <a:solidFill>
                <a:schemeClr val="bg1"/>
              </a:solidFill>
            </a:endParaRPr>
          </a:p>
          <a:p>
            <a:pPr algn="ctr"/>
            <a:r>
              <a:rPr lang="ja-JP" altLang="en-US" b="1" dirty="0" smtClean="0">
                <a:solidFill>
                  <a:schemeClr val="bg1"/>
                </a:solidFill>
              </a:rPr>
              <a:t>広がる可能性</a:t>
            </a:r>
            <a:endParaRPr lang="ja-JP" altLang="en-US" b="1" dirty="0">
              <a:solidFill>
                <a:schemeClr val="bg1"/>
              </a:solidFill>
            </a:endParaRPr>
          </a:p>
        </p:txBody>
      </p:sp>
      <p:sp>
        <p:nvSpPr>
          <p:cNvPr id="17" name="角丸四角形 16"/>
          <p:cNvSpPr/>
          <p:nvPr/>
        </p:nvSpPr>
        <p:spPr>
          <a:xfrm>
            <a:off x="692696" y="3512840"/>
            <a:ext cx="5328592" cy="2448272"/>
          </a:xfrm>
          <a:prstGeom prst="roundRect">
            <a:avLst/>
          </a:prstGeom>
          <a:noFill/>
          <a:ln w="190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08720" y="3837454"/>
            <a:ext cx="5256584" cy="2123658"/>
          </a:xfrm>
          <a:prstGeom prst="rect">
            <a:avLst/>
          </a:prstGeom>
          <a:noFill/>
        </p:spPr>
        <p:txBody>
          <a:bodyPr wrap="square" rtlCol="0">
            <a:spAutoFit/>
          </a:bodyPr>
          <a:lstStyle/>
          <a:p>
            <a:r>
              <a:rPr lang="ja-JP" altLang="en-US" sz="1400" dirty="0" smtClean="0">
                <a:latin typeface="HGｺﾞｼｯｸE" pitchFamily="49" charset="-128"/>
                <a:ea typeface="HGｺﾞｼｯｸE" pitchFamily="49" charset="-128"/>
              </a:rPr>
              <a:t>　</a:t>
            </a:r>
            <a:r>
              <a:rPr lang="en-US" altLang="ja-JP" sz="1400" dirty="0" smtClean="0">
                <a:latin typeface="ＭＳ ゴシック" pitchFamily="49" charset="-128"/>
                <a:ea typeface="ＭＳ ゴシック" pitchFamily="49" charset="-128"/>
              </a:rPr>
              <a:t>- </a:t>
            </a:r>
            <a:r>
              <a:rPr lang="en-US" altLang="ja-JP" sz="1200" b="1" spc="150" dirty="0" smtClean="0">
                <a:latin typeface="ＭＳ ゴシック" pitchFamily="49" charset="-128"/>
                <a:ea typeface="ＭＳ ゴシック" pitchFamily="49" charset="-128"/>
              </a:rPr>
              <a:t>IFCA</a:t>
            </a:r>
            <a:r>
              <a:rPr lang="ja-JP" altLang="en-US" sz="1200" b="1" spc="150" dirty="0">
                <a:latin typeface="ＭＳ ゴシック" pitchFamily="49" charset="-128"/>
                <a:ea typeface="ＭＳ ゴシック" pitchFamily="49" charset="-128"/>
              </a:rPr>
              <a:t>は、こういった「願い」から発足</a:t>
            </a:r>
            <a:r>
              <a:rPr lang="ja-JP" altLang="en-US" sz="1200" b="1" spc="150" dirty="0" smtClean="0">
                <a:latin typeface="ＭＳ ゴシック" pitchFamily="49" charset="-128"/>
                <a:ea typeface="ＭＳ ゴシック" pitchFamily="49" charset="-128"/>
              </a:rPr>
              <a:t>いたしました</a:t>
            </a:r>
            <a:r>
              <a:rPr lang="ja-JP" altLang="en-US" sz="1400" b="1" dirty="0" smtClean="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a:t>
            </a:r>
          </a:p>
          <a:p>
            <a:endParaRPr lang="en-US" altLang="ja-JP" sz="800" dirty="0" smtClean="0">
              <a:latin typeface="ＭＳ ゴシック" pitchFamily="49" charset="-128"/>
              <a:ea typeface="ＭＳ ゴシック" pitchFamily="49" charset="-128"/>
            </a:endParaRPr>
          </a:p>
          <a:p>
            <a:endParaRPr lang="en-US" altLang="ja-JP" sz="800" dirty="0">
              <a:latin typeface="ＭＳ ゴシック" pitchFamily="49" charset="-128"/>
              <a:ea typeface="ＭＳ ゴシック" pitchFamily="49" charset="-128"/>
            </a:endParaRPr>
          </a:p>
          <a:p>
            <a:r>
              <a:rPr lang="ja-JP" altLang="en-US" sz="1000" spc="150" dirty="0" smtClean="0">
                <a:latin typeface="ＭＳ ゴシック" pitchFamily="49" charset="-128"/>
                <a:ea typeface="ＭＳ ゴシック" pitchFamily="49" charset="-128"/>
              </a:rPr>
              <a:t>・食養学やマクロビオティックから現代栄養学、そして、各ご家庭に</a:t>
            </a:r>
            <a:endParaRPr lang="en-US" altLang="ja-JP" sz="1000" spc="150" dirty="0" smtClean="0">
              <a:latin typeface="ＭＳ ゴシック" pitchFamily="49" charset="-128"/>
              <a:ea typeface="ＭＳ ゴシック" pitchFamily="49" charset="-128"/>
            </a:endParaRPr>
          </a:p>
          <a:p>
            <a:r>
              <a:rPr lang="ja-JP" altLang="en-US" sz="1000" spc="150" dirty="0">
                <a:latin typeface="ＭＳ ゴシック" pitchFamily="49" charset="-128"/>
                <a:ea typeface="ＭＳ ゴシック" pitchFamily="49" charset="-128"/>
              </a:rPr>
              <a:t>　</a:t>
            </a:r>
            <a:r>
              <a:rPr lang="ja-JP" altLang="en-US" sz="1000" spc="150" dirty="0" smtClean="0">
                <a:latin typeface="ＭＳ ゴシック" pitchFamily="49" charset="-128"/>
                <a:ea typeface="ＭＳ ゴシック" pitchFamily="49" charset="-128"/>
              </a:rPr>
              <a:t>代々伝わるレシピや食事療法に代表される日本の良き食文化・食の</a:t>
            </a:r>
            <a:endParaRPr lang="en-US" altLang="ja-JP" sz="1000" spc="150" dirty="0" smtClean="0">
              <a:latin typeface="ＭＳ ゴシック" pitchFamily="49" charset="-128"/>
              <a:ea typeface="ＭＳ ゴシック" pitchFamily="49" charset="-128"/>
            </a:endParaRPr>
          </a:p>
          <a:p>
            <a:r>
              <a:rPr lang="ja-JP" altLang="en-US" sz="1000" spc="150" dirty="0">
                <a:latin typeface="ＭＳ ゴシック" pitchFamily="49" charset="-128"/>
                <a:ea typeface="ＭＳ ゴシック" pitchFamily="49" charset="-128"/>
              </a:rPr>
              <a:t>　</a:t>
            </a:r>
            <a:r>
              <a:rPr lang="ja-JP" altLang="en-US" sz="1000" spc="150" dirty="0" smtClean="0">
                <a:latin typeface="ＭＳ ゴシック" pitchFamily="49" charset="-128"/>
                <a:ea typeface="ＭＳ ゴシック" pitchFamily="49" charset="-128"/>
              </a:rPr>
              <a:t>知恵を</a:t>
            </a:r>
            <a:r>
              <a:rPr lang="en-US" altLang="ja-JP" sz="1000" spc="150" dirty="0" smtClean="0">
                <a:latin typeface="ＭＳ ゴシック" pitchFamily="49" charset="-128"/>
                <a:ea typeface="ＭＳ ゴシック" pitchFamily="49" charset="-128"/>
              </a:rPr>
              <a:t>『</a:t>
            </a:r>
            <a:r>
              <a:rPr lang="ja-JP" altLang="en-US" sz="1000" spc="150" dirty="0" smtClean="0">
                <a:latin typeface="ＭＳ ゴシック" pitchFamily="49" charset="-128"/>
                <a:ea typeface="ＭＳ ゴシック" pitchFamily="49" charset="-128"/>
              </a:rPr>
              <a:t>食学</a:t>
            </a:r>
            <a:r>
              <a:rPr lang="en-US" altLang="ja-JP" sz="1000" spc="150" dirty="0" smtClean="0">
                <a:latin typeface="ＭＳ ゴシック" pitchFamily="49" charset="-128"/>
                <a:ea typeface="ＭＳ ゴシック" pitchFamily="49" charset="-128"/>
              </a:rPr>
              <a:t>』</a:t>
            </a:r>
            <a:r>
              <a:rPr lang="ja-JP" altLang="en-US" sz="1000" spc="150" dirty="0" smtClean="0">
                <a:latin typeface="ＭＳ ゴシック" pitchFamily="49" charset="-128"/>
                <a:ea typeface="ＭＳ ゴシック" pitchFamily="49" charset="-128"/>
              </a:rPr>
              <a:t>と定義し、</a:t>
            </a:r>
            <a:r>
              <a:rPr lang="en-US" altLang="ja-JP" sz="1000" spc="150" dirty="0" smtClean="0">
                <a:latin typeface="ＭＳ ゴシック" pitchFamily="49" charset="-128"/>
                <a:ea typeface="ＭＳ ゴシック" pitchFamily="49" charset="-128"/>
              </a:rPr>
              <a:t>21</a:t>
            </a:r>
            <a:r>
              <a:rPr lang="ja-JP" altLang="en-US" sz="1000" spc="150" dirty="0" smtClean="0">
                <a:latin typeface="ＭＳ ゴシック" pitchFamily="49" charset="-128"/>
                <a:ea typeface="ＭＳ ゴシック" pitchFamily="49" charset="-128"/>
              </a:rPr>
              <a:t>世紀現在の人々やその子供たちに、</a:t>
            </a:r>
            <a:endParaRPr lang="en-US" altLang="ja-JP" sz="1000" spc="150" dirty="0" smtClean="0">
              <a:latin typeface="ＭＳ ゴシック" pitchFamily="49" charset="-128"/>
              <a:ea typeface="ＭＳ ゴシック" pitchFamily="49" charset="-128"/>
            </a:endParaRPr>
          </a:p>
          <a:p>
            <a:r>
              <a:rPr lang="ja-JP" altLang="en-US" sz="1000" spc="150" dirty="0">
                <a:latin typeface="ＭＳ ゴシック" pitchFamily="49" charset="-128"/>
                <a:ea typeface="ＭＳ ゴシック" pitchFamily="49" charset="-128"/>
              </a:rPr>
              <a:t>　</a:t>
            </a:r>
            <a:r>
              <a:rPr lang="ja-JP" altLang="en-US" sz="1000" spc="150" dirty="0" smtClean="0">
                <a:latin typeface="ＭＳ ゴシック" pitchFamily="49" charset="-128"/>
                <a:ea typeface="ＭＳ ゴシック" pitchFamily="49" charset="-128"/>
              </a:rPr>
              <a:t>さらに世界の人々に提供して後世に引き継いでいきたい。</a:t>
            </a:r>
            <a:endParaRPr lang="en-US" altLang="ja-JP" sz="1000" spc="150" dirty="0" smtClean="0">
              <a:latin typeface="ＭＳ ゴシック" pitchFamily="49" charset="-128"/>
              <a:ea typeface="ＭＳ ゴシック" pitchFamily="49" charset="-128"/>
            </a:endParaRPr>
          </a:p>
          <a:p>
            <a:endParaRPr lang="en-US" altLang="ja-JP" sz="1000" spc="150" dirty="0" smtClean="0">
              <a:latin typeface="ＭＳ ゴシック" pitchFamily="49" charset="-128"/>
              <a:ea typeface="ＭＳ ゴシック" pitchFamily="49" charset="-128"/>
            </a:endParaRPr>
          </a:p>
          <a:p>
            <a:r>
              <a:rPr lang="ja-JP" altLang="en-US" sz="1000" spc="150" dirty="0" smtClean="0">
                <a:latin typeface="ＭＳ ゴシック" pitchFamily="49" charset="-128"/>
                <a:ea typeface="ＭＳ ゴシック" pitchFamily="49" charset="-128"/>
              </a:rPr>
              <a:t>・「</a:t>
            </a:r>
            <a:r>
              <a:rPr lang="ja-JP" altLang="en-US" sz="1000" spc="150" dirty="0">
                <a:latin typeface="ＭＳ ゴシック" pitchFamily="49" charset="-128"/>
                <a:ea typeface="ＭＳ ゴシック" pitchFamily="49" charset="-128"/>
              </a:rPr>
              <a:t>食</a:t>
            </a:r>
            <a:r>
              <a:rPr lang="ja-JP" altLang="en-US" sz="1000" spc="150" dirty="0" smtClean="0">
                <a:latin typeface="ＭＳ ゴシック" pitchFamily="49" charset="-128"/>
                <a:ea typeface="ＭＳ ゴシック" pitchFamily="49" charset="-128"/>
              </a:rPr>
              <a:t>は命なり」「健康・道徳・経済の根源は食である」という理念</a:t>
            </a:r>
            <a:endParaRPr lang="en-US" altLang="ja-JP" sz="1000" spc="150" dirty="0" smtClean="0">
              <a:latin typeface="ＭＳ ゴシック" pitchFamily="49" charset="-128"/>
              <a:ea typeface="ＭＳ ゴシック" pitchFamily="49" charset="-128"/>
            </a:endParaRPr>
          </a:p>
          <a:p>
            <a:r>
              <a:rPr lang="ja-JP" altLang="en-US" sz="1000" spc="150" dirty="0">
                <a:latin typeface="ＭＳ ゴシック" pitchFamily="49" charset="-128"/>
                <a:ea typeface="ＭＳ ゴシック" pitchFamily="49" charset="-128"/>
              </a:rPr>
              <a:t>　</a:t>
            </a:r>
            <a:r>
              <a:rPr lang="ja-JP" altLang="en-US" sz="1000" spc="150" dirty="0" smtClean="0">
                <a:latin typeface="ＭＳ ゴシック" pitchFamily="49" charset="-128"/>
                <a:ea typeface="ＭＳ ゴシック" pitchFamily="49" charset="-128"/>
              </a:rPr>
              <a:t>を日本をはじめ、広く国際社会にも智徳の場を普及していきたい。</a:t>
            </a:r>
            <a:endParaRPr lang="en-US" altLang="ja-JP" sz="1000" spc="150" dirty="0" smtClean="0">
              <a:latin typeface="ＭＳ ゴシック" pitchFamily="49" charset="-128"/>
              <a:ea typeface="ＭＳ ゴシック" pitchFamily="49" charset="-128"/>
            </a:endParaRPr>
          </a:p>
          <a:p>
            <a:endParaRPr lang="en-US" altLang="ja-JP" sz="1400" dirty="0">
              <a:latin typeface="ＭＳ ゴシック" pitchFamily="49" charset="-128"/>
              <a:ea typeface="ＭＳ ゴシック" pitchFamily="49" charset="-128"/>
            </a:endParaRPr>
          </a:p>
          <a:p>
            <a:endParaRPr kumimoji="1" lang="ja-JP" altLang="en-US" dirty="0">
              <a:latin typeface="ＭＳ ゴシック" pitchFamily="49" charset="-128"/>
              <a:ea typeface="ＭＳ ゴシック" pitchFamily="49" charset="-128"/>
            </a:endParaRPr>
          </a:p>
        </p:txBody>
      </p:sp>
      <p:sp>
        <p:nvSpPr>
          <p:cNvPr id="19" name="テキスト ボックス 18"/>
          <p:cNvSpPr txBox="1"/>
          <p:nvPr/>
        </p:nvSpPr>
        <p:spPr>
          <a:xfrm>
            <a:off x="692696" y="6321152"/>
            <a:ext cx="5184576" cy="861774"/>
          </a:xfrm>
          <a:prstGeom prst="rect">
            <a:avLst/>
          </a:prstGeom>
          <a:noFill/>
        </p:spPr>
        <p:txBody>
          <a:bodyPr wrap="square" rtlCol="0">
            <a:spAutoFit/>
          </a:bodyPr>
          <a:lstStyle/>
          <a:p>
            <a:r>
              <a:rPr kumimoji="1" lang="ja-JP" altLang="en-US" sz="1000" b="1" spc="150" dirty="0" smtClean="0">
                <a:latin typeface="ＭＳ ゴシック" pitchFamily="49" charset="-128"/>
                <a:ea typeface="ＭＳ ゴシック" pitchFamily="49" charset="-128"/>
              </a:rPr>
              <a:t>「食」の分野で第一人者になるために～</a:t>
            </a:r>
            <a:endParaRPr kumimoji="1" lang="en-US" altLang="ja-JP" sz="1000" b="1" spc="150" dirty="0" smtClean="0">
              <a:latin typeface="ＭＳ ゴシック" pitchFamily="49" charset="-128"/>
              <a:ea typeface="ＭＳ ゴシック" pitchFamily="49" charset="-128"/>
            </a:endParaRPr>
          </a:p>
          <a:p>
            <a:endParaRPr lang="en-US" altLang="ja-JP" sz="1000" spc="150" dirty="0">
              <a:latin typeface="ＭＳ ゴシック" pitchFamily="49" charset="-128"/>
              <a:ea typeface="ＭＳ ゴシック" pitchFamily="49" charset="-128"/>
            </a:endParaRPr>
          </a:p>
          <a:p>
            <a:r>
              <a:rPr kumimoji="1" lang="ja-JP" altLang="en-US" sz="1000" spc="150" dirty="0" smtClean="0">
                <a:latin typeface="ＭＳ ゴシック" pitchFamily="49" charset="-128"/>
                <a:ea typeface="ＭＳ ゴシック" pitchFamily="49" charset="-128"/>
              </a:rPr>
              <a:t>食学の基礎を修得した方々が日本、及び世界ではばたき、食学・食養・食育の推進者として、指導者として、ビジネスマン・ビジネスウーマンとして、ご活躍いただくことが可能な学習プログラムを提供しております。</a:t>
            </a:r>
            <a:endParaRPr kumimoji="1" lang="ja-JP" altLang="en-US" sz="1000" spc="150" dirty="0">
              <a:latin typeface="ＭＳ ゴシック" pitchFamily="49" charset="-128"/>
              <a:ea typeface="ＭＳ ゴシック" pitchFamily="49" charset="-128"/>
            </a:endParaRPr>
          </a:p>
        </p:txBody>
      </p:sp>
      <p:pic>
        <p:nvPicPr>
          <p:cNvPr id="20" name="Picture 2" descr="C:\Documents and Settings\PROPIA本社\デスクトップ\食学\shokugakushi_p02.jpg"/>
          <p:cNvPicPr>
            <a:picLocks noChangeAspect="1" noChangeArrowheads="1"/>
          </p:cNvPicPr>
          <p:nvPr/>
        </p:nvPicPr>
        <p:blipFill>
          <a:blip r:embed="rId3" cstate="print"/>
          <a:srcRect/>
          <a:stretch>
            <a:fillRect/>
          </a:stretch>
        </p:blipFill>
        <p:spPr bwMode="auto">
          <a:xfrm>
            <a:off x="3862164" y="7401272"/>
            <a:ext cx="1943100" cy="129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0688" y="880482"/>
            <a:ext cx="2664296" cy="400110"/>
          </a:xfrm>
          <a:prstGeom prst="rect">
            <a:avLst/>
          </a:prstGeom>
          <a:noFill/>
        </p:spPr>
        <p:txBody>
          <a:bodyPr wrap="square" rtlCol="0">
            <a:spAutoFit/>
          </a:bodyPr>
          <a:lstStyle/>
          <a:p>
            <a:r>
              <a:rPr kumimoji="1" lang="ja-JP" altLang="en-US" sz="2000" b="1" dirty="0" smtClean="0">
                <a:solidFill>
                  <a:schemeClr val="tx1">
                    <a:lumMod val="65000"/>
                    <a:lumOff val="35000"/>
                  </a:schemeClr>
                </a:solidFill>
              </a:rPr>
              <a:t>美容食学とは</a:t>
            </a:r>
            <a:endParaRPr kumimoji="1" lang="ja-JP" altLang="en-US" sz="2000" b="1" dirty="0">
              <a:solidFill>
                <a:schemeClr val="tx1">
                  <a:lumMod val="65000"/>
                  <a:lumOff val="35000"/>
                </a:schemeClr>
              </a:solidFill>
            </a:endParaRPr>
          </a:p>
        </p:txBody>
      </p:sp>
      <p:sp>
        <p:nvSpPr>
          <p:cNvPr id="7" name="テキスト ボックス 6"/>
          <p:cNvSpPr txBox="1"/>
          <p:nvPr/>
        </p:nvSpPr>
        <p:spPr>
          <a:xfrm>
            <a:off x="692696" y="1939697"/>
            <a:ext cx="5400600" cy="276999"/>
          </a:xfrm>
          <a:prstGeom prst="rect">
            <a:avLst/>
          </a:prstGeom>
          <a:noFill/>
        </p:spPr>
        <p:txBody>
          <a:bodyPr wrap="square" rtlCol="0">
            <a:spAutoFit/>
          </a:bodyPr>
          <a:lstStyle/>
          <a:p>
            <a:r>
              <a:rPr lang="ja-JP" altLang="en-US" sz="1200" b="1" spc="150" dirty="0" smtClean="0">
                <a:latin typeface="ＭＳ ゴシック" pitchFamily="49" charset="-128"/>
                <a:ea typeface="ＭＳ ゴシック" pitchFamily="49" charset="-128"/>
                <a:cs typeface="Arial" pitchFamily="34" charset="0"/>
              </a:rPr>
              <a:t>きちんと食べて「キレイ」になる</a:t>
            </a:r>
            <a:endParaRPr kumimoji="1" lang="ja-JP" altLang="en-US" sz="1200" b="1" spc="150" dirty="0">
              <a:latin typeface="ＭＳ ゴシック" pitchFamily="49" charset="-128"/>
              <a:ea typeface="ＭＳ ゴシック" pitchFamily="49" charset="-128"/>
              <a:cs typeface="Arial" pitchFamily="34" charset="0"/>
            </a:endParaRPr>
          </a:p>
        </p:txBody>
      </p:sp>
      <p:sp>
        <p:nvSpPr>
          <p:cNvPr id="8" name="テキスト ボックス 7"/>
          <p:cNvSpPr txBox="1"/>
          <p:nvPr/>
        </p:nvSpPr>
        <p:spPr>
          <a:xfrm>
            <a:off x="548680" y="1656021"/>
            <a:ext cx="3888432" cy="369332"/>
          </a:xfrm>
          <a:prstGeom prst="rect">
            <a:avLst/>
          </a:prstGeom>
          <a:noFill/>
        </p:spPr>
        <p:txBody>
          <a:bodyPr wrap="square" rtlCol="0">
            <a:spAutoFit/>
          </a:bodyPr>
          <a:lstStyle/>
          <a:p>
            <a:r>
              <a:rPr kumimoji="1" lang="en-US" altLang="ja-JP" dirty="0" smtClean="0">
                <a:latin typeface="Pristina" pitchFamily="66" charset="0"/>
              </a:rPr>
              <a:t>Dietary education for beauty</a:t>
            </a:r>
            <a:endParaRPr kumimoji="1" lang="ja-JP" altLang="en-US" dirty="0">
              <a:latin typeface="Pristina" pitchFamily="66" charset="0"/>
            </a:endParaRPr>
          </a:p>
        </p:txBody>
      </p:sp>
      <p:sp>
        <p:nvSpPr>
          <p:cNvPr id="10" name="テキスト ボックス 9"/>
          <p:cNvSpPr txBox="1"/>
          <p:nvPr/>
        </p:nvSpPr>
        <p:spPr>
          <a:xfrm>
            <a:off x="692696" y="2353161"/>
            <a:ext cx="5328592" cy="1015663"/>
          </a:xfrm>
          <a:prstGeom prst="rect">
            <a:avLst/>
          </a:prstGeom>
          <a:noFill/>
        </p:spPr>
        <p:txBody>
          <a:bodyPr wrap="square" rtlCol="0">
            <a:spAutoFit/>
          </a:bodyPr>
          <a:lstStyle/>
          <a:p>
            <a:r>
              <a:rPr lang="ja-JP" altLang="en-US" sz="1000" spc="150" dirty="0" smtClean="0">
                <a:latin typeface="ＭＳ ゴシック" pitchFamily="49" charset="-128"/>
                <a:ea typeface="ＭＳ ゴシック" pitchFamily="49" charset="-128"/>
                <a:cs typeface="Arial" pitchFamily="34" charset="0"/>
              </a:rPr>
              <a:t>食べない！我慢！○○抜き！</a:t>
            </a:r>
            <a:endParaRPr lang="en-US" altLang="ja-JP" sz="1000" spc="150" dirty="0" smtClean="0">
              <a:latin typeface="ＭＳ ゴシック" pitchFamily="49" charset="-128"/>
              <a:ea typeface="ＭＳ ゴシック" pitchFamily="49" charset="-128"/>
              <a:cs typeface="Arial" pitchFamily="34" charset="0"/>
            </a:endParaRPr>
          </a:p>
          <a:p>
            <a:r>
              <a:rPr kumimoji="1" lang="ja-JP" altLang="en-US" sz="1000" spc="150" dirty="0">
                <a:latin typeface="ＭＳ ゴシック" pitchFamily="49" charset="-128"/>
                <a:ea typeface="ＭＳ ゴシック" pitchFamily="49" charset="-128"/>
                <a:cs typeface="Arial" pitchFamily="34" charset="0"/>
              </a:rPr>
              <a:t>今</a:t>
            </a:r>
            <a:r>
              <a:rPr kumimoji="1" lang="ja-JP" altLang="en-US" sz="1000" spc="150" dirty="0" smtClean="0">
                <a:latin typeface="ＭＳ ゴシック" pitchFamily="49" charset="-128"/>
                <a:ea typeface="ＭＳ ゴシック" pitchFamily="49" charset="-128"/>
                <a:cs typeface="Arial" pitchFamily="34" charset="0"/>
              </a:rPr>
              <a:t>までのダイエットのイメージは、決して健康的なものではありませんでした。本当のキレイを手に入れるためには「健全な食事」</a:t>
            </a:r>
            <a:r>
              <a:rPr kumimoji="1" lang="en-US" altLang="ja-JP" sz="1000" spc="150" dirty="0" smtClean="0">
                <a:latin typeface="ＭＳ ゴシック" pitchFamily="49" charset="-128"/>
                <a:ea typeface="ＭＳ ゴシック" pitchFamily="49" charset="-128"/>
                <a:cs typeface="Arial" pitchFamily="34" charset="0"/>
              </a:rPr>
              <a:t>(</a:t>
            </a:r>
            <a:r>
              <a:rPr kumimoji="1" lang="ja-JP" altLang="en-US" sz="1000" spc="150" dirty="0" smtClean="0">
                <a:latin typeface="ＭＳ ゴシック" pitchFamily="49" charset="-128"/>
                <a:ea typeface="ＭＳ ゴシック" pitchFamily="49" charset="-128"/>
                <a:cs typeface="Arial" pitchFamily="34" charset="0"/>
              </a:rPr>
              <a:t>ヘルシーフード</a:t>
            </a:r>
            <a:r>
              <a:rPr kumimoji="1" lang="en-US" altLang="ja-JP" sz="1000" spc="150" dirty="0" smtClean="0">
                <a:latin typeface="ＭＳ ゴシック" pitchFamily="49" charset="-128"/>
                <a:ea typeface="ＭＳ ゴシック" pitchFamily="49" charset="-128"/>
                <a:cs typeface="Arial" pitchFamily="34" charset="0"/>
              </a:rPr>
              <a:t>)</a:t>
            </a:r>
            <a:r>
              <a:rPr kumimoji="1" lang="ja-JP" altLang="en-US" sz="1000" spc="150" dirty="0" smtClean="0">
                <a:latin typeface="ＭＳ ゴシック" pitchFamily="49" charset="-128"/>
                <a:ea typeface="ＭＳ ゴシック" pitchFamily="49" charset="-128"/>
                <a:cs typeface="Arial" pitchFamily="34" charset="0"/>
              </a:rPr>
              <a:t>が絶対条件。「おいしい食事」と「美しくあるための食事」は、ちゃんと両立できるものです。</a:t>
            </a:r>
            <a:endParaRPr kumimoji="1"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ただし、そのためには「賢い選択」が必須です。</a:t>
            </a:r>
            <a:endParaRPr kumimoji="1" lang="en-US" altLang="ja-JP" sz="1000" spc="150" dirty="0" smtClean="0">
              <a:latin typeface="ＭＳ ゴシック" pitchFamily="49" charset="-128"/>
              <a:ea typeface="ＭＳ ゴシック" pitchFamily="49" charset="-128"/>
              <a:cs typeface="Arial" pitchFamily="34" charset="0"/>
            </a:endParaRPr>
          </a:p>
        </p:txBody>
      </p:sp>
      <p:pic>
        <p:nvPicPr>
          <p:cNvPr id="11" name="Picture 2" descr="C:\Documents and Settings\PROPIA本社\デスクトップ\食学\msg.jpg"/>
          <p:cNvPicPr>
            <a:picLocks noChangeAspect="1" noChangeArrowheads="1"/>
          </p:cNvPicPr>
          <p:nvPr/>
        </p:nvPicPr>
        <p:blipFill>
          <a:blip r:embed="rId3" cstate="print"/>
          <a:srcRect/>
          <a:stretch>
            <a:fillRect/>
          </a:stretch>
        </p:blipFill>
        <p:spPr bwMode="auto">
          <a:xfrm>
            <a:off x="692696" y="3633956"/>
            <a:ext cx="5429250" cy="2903220"/>
          </a:xfrm>
          <a:prstGeom prst="rect">
            <a:avLst/>
          </a:prstGeom>
          <a:noFill/>
        </p:spPr>
      </p:pic>
      <p:sp>
        <p:nvSpPr>
          <p:cNvPr id="12" name="角丸四角形 11"/>
          <p:cNvSpPr/>
          <p:nvPr/>
        </p:nvSpPr>
        <p:spPr>
          <a:xfrm>
            <a:off x="1052736" y="6897216"/>
            <a:ext cx="4608512" cy="1948284"/>
          </a:xfrm>
          <a:prstGeom prst="roundRect">
            <a:avLst/>
          </a:prstGeom>
          <a:noFill/>
          <a:ln w="190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rgbClr val="E977DB"/>
              </a:solidFill>
            </a:endParaRPr>
          </a:p>
        </p:txBody>
      </p:sp>
      <p:sp>
        <p:nvSpPr>
          <p:cNvPr id="14" name="テキスト ボックス 13"/>
          <p:cNvSpPr txBox="1"/>
          <p:nvPr/>
        </p:nvSpPr>
        <p:spPr>
          <a:xfrm>
            <a:off x="1340768" y="6768296"/>
            <a:ext cx="5616624" cy="1785104"/>
          </a:xfrm>
          <a:prstGeom prst="rect">
            <a:avLst/>
          </a:prstGeom>
          <a:noFill/>
        </p:spPr>
        <p:txBody>
          <a:bodyPr wrap="square" rtlCol="0">
            <a:spAutoFit/>
          </a:bodyPr>
          <a:lstStyle/>
          <a:p>
            <a:pPr algn="ctr"/>
            <a:endParaRPr lang="en-US" altLang="ja-JP" dirty="0">
              <a:solidFill>
                <a:srgbClr val="E977DB"/>
              </a:solidFill>
              <a:latin typeface="HGｺﾞｼｯｸE" pitchFamily="49" charset="-128"/>
              <a:ea typeface="HGｺﾞｼｯｸE" pitchFamily="49" charset="-128"/>
            </a:endParaRPr>
          </a:p>
          <a:p>
            <a:r>
              <a:rPr lang="ja-JP" altLang="en-US" spc="150" dirty="0" smtClean="0">
                <a:solidFill>
                  <a:schemeClr val="accent6">
                    <a:lumMod val="60000"/>
                    <a:lumOff val="40000"/>
                  </a:schemeClr>
                </a:solidFill>
                <a:latin typeface="ＭＳ ゴシック" pitchFamily="49" charset="-128"/>
                <a:ea typeface="ＭＳ ゴシック" pitchFamily="49" charset="-128"/>
              </a:rPr>
              <a:t>～</a:t>
            </a:r>
            <a:r>
              <a:rPr lang="ja-JP" altLang="en-US" sz="1200" b="1" spc="150" dirty="0" smtClean="0">
                <a:solidFill>
                  <a:schemeClr val="accent6">
                    <a:lumMod val="60000"/>
                    <a:lumOff val="40000"/>
                  </a:schemeClr>
                </a:solidFill>
                <a:latin typeface="ＭＳ ゴシック" pitchFamily="49" charset="-128"/>
                <a:ea typeface="ＭＳ ゴシック" pitchFamily="49" charset="-128"/>
              </a:rPr>
              <a:t>「</a:t>
            </a:r>
            <a:r>
              <a:rPr lang="ja-JP" altLang="en-US" sz="1200" b="1" spc="150" dirty="0">
                <a:solidFill>
                  <a:schemeClr val="accent6">
                    <a:lumMod val="60000"/>
                    <a:lumOff val="40000"/>
                  </a:schemeClr>
                </a:solidFill>
                <a:latin typeface="ＭＳ ゴシック" pitchFamily="49" charset="-128"/>
                <a:ea typeface="ＭＳ ゴシック" pitchFamily="49" charset="-128"/>
              </a:rPr>
              <a:t>美容食学」は、賢い選択と実践を助ける</a:t>
            </a:r>
            <a:endParaRPr lang="en-US" altLang="ja-JP" sz="1200" b="1" spc="150" dirty="0">
              <a:solidFill>
                <a:schemeClr val="accent6">
                  <a:lumMod val="60000"/>
                  <a:lumOff val="40000"/>
                </a:schemeClr>
              </a:solidFill>
              <a:latin typeface="ＭＳ ゴシック" pitchFamily="49" charset="-128"/>
              <a:ea typeface="ＭＳ ゴシック" pitchFamily="49" charset="-128"/>
            </a:endParaRPr>
          </a:p>
          <a:p>
            <a:r>
              <a:rPr lang="ja-JP" altLang="en-US" sz="1200" b="1" spc="150" dirty="0">
                <a:solidFill>
                  <a:schemeClr val="accent6">
                    <a:lumMod val="60000"/>
                    <a:lumOff val="40000"/>
                  </a:schemeClr>
                </a:solidFill>
                <a:latin typeface="ＭＳ ゴシック" pitchFamily="49" charset="-128"/>
                <a:ea typeface="ＭＳ ゴシック" pitchFamily="49" charset="-128"/>
              </a:rPr>
              <a:t>　　</a:t>
            </a:r>
            <a:r>
              <a:rPr lang="ja-JP" altLang="en-US" sz="1200" b="1" spc="150" dirty="0" smtClean="0">
                <a:solidFill>
                  <a:schemeClr val="accent6">
                    <a:lumMod val="60000"/>
                    <a:lumOff val="40000"/>
                  </a:schemeClr>
                </a:solidFill>
                <a:latin typeface="ＭＳ ゴシック" pitchFamily="49" charset="-128"/>
                <a:ea typeface="ＭＳ ゴシック" pitchFamily="49" charset="-128"/>
              </a:rPr>
              <a:t>  「</a:t>
            </a:r>
            <a:r>
              <a:rPr lang="ja-JP" altLang="en-US" sz="1200" b="1" spc="150" dirty="0">
                <a:solidFill>
                  <a:schemeClr val="accent6">
                    <a:lumMod val="60000"/>
                    <a:lumOff val="40000"/>
                  </a:schemeClr>
                </a:solidFill>
                <a:latin typeface="ＭＳ ゴシック" pitchFamily="49" charset="-128"/>
                <a:ea typeface="ＭＳ ゴシック" pitchFamily="49" charset="-128"/>
              </a:rPr>
              <a:t>スーパービューティープログラム</a:t>
            </a:r>
            <a:r>
              <a:rPr lang="ja-JP" altLang="en-US" sz="1200" b="1" spc="150" dirty="0" smtClean="0">
                <a:solidFill>
                  <a:schemeClr val="accent6">
                    <a:lumMod val="60000"/>
                    <a:lumOff val="40000"/>
                  </a:schemeClr>
                </a:solidFill>
                <a:latin typeface="ＭＳ ゴシック" pitchFamily="49" charset="-128"/>
                <a:ea typeface="ＭＳ ゴシック" pitchFamily="49" charset="-128"/>
              </a:rPr>
              <a:t>」</a:t>
            </a:r>
            <a:r>
              <a:rPr lang="ja-JP" altLang="en-US" spc="150" dirty="0" smtClean="0">
                <a:solidFill>
                  <a:schemeClr val="accent6">
                    <a:lumMod val="60000"/>
                    <a:lumOff val="40000"/>
                  </a:schemeClr>
                </a:solidFill>
                <a:latin typeface="ＭＳ ゴシック" pitchFamily="49" charset="-128"/>
                <a:ea typeface="ＭＳ ゴシック" pitchFamily="49" charset="-128"/>
              </a:rPr>
              <a:t>～</a:t>
            </a:r>
            <a:endParaRPr lang="en-US" altLang="ja-JP" spc="150" dirty="0">
              <a:solidFill>
                <a:schemeClr val="accent6">
                  <a:lumMod val="60000"/>
                  <a:lumOff val="40000"/>
                </a:schemeClr>
              </a:solidFill>
              <a:latin typeface="ＭＳ ゴシック" pitchFamily="49" charset="-128"/>
              <a:ea typeface="ＭＳ ゴシック" pitchFamily="49" charset="-128"/>
            </a:endParaRPr>
          </a:p>
          <a:p>
            <a:endParaRPr lang="en-US" altLang="ja-JP" sz="800" spc="150" dirty="0" smtClean="0">
              <a:solidFill>
                <a:schemeClr val="accent6">
                  <a:lumMod val="60000"/>
                  <a:lumOff val="40000"/>
                </a:schemeClr>
              </a:solidFill>
              <a:latin typeface="ＭＳ ゴシック" pitchFamily="49" charset="-128"/>
              <a:ea typeface="ＭＳ ゴシック" pitchFamily="49" charset="-128"/>
            </a:endParaRPr>
          </a:p>
          <a:p>
            <a:r>
              <a:rPr lang="ja-JP" altLang="en-US" spc="150" dirty="0" smtClean="0">
                <a:solidFill>
                  <a:schemeClr val="accent6">
                    <a:lumMod val="60000"/>
                    <a:lumOff val="40000"/>
                  </a:schemeClr>
                </a:solidFill>
                <a:latin typeface="ＭＳ ゴシック" pitchFamily="49" charset="-128"/>
                <a:ea typeface="ＭＳ ゴシック" pitchFamily="49" charset="-128"/>
              </a:rPr>
              <a:t> </a:t>
            </a:r>
            <a:r>
              <a:rPr lang="ja-JP" altLang="en-US" sz="1000" spc="150" dirty="0" smtClean="0">
                <a:solidFill>
                  <a:schemeClr val="accent6">
                    <a:lumMod val="60000"/>
                    <a:lumOff val="40000"/>
                  </a:schemeClr>
                </a:solidFill>
                <a:latin typeface="ＭＳ ゴシック" pitchFamily="49" charset="-128"/>
                <a:ea typeface="ＭＳ ゴシック" pitchFamily="49" charset="-128"/>
              </a:rPr>
              <a:t>・アンチエイジングな食生活を目指せる！</a:t>
            </a:r>
            <a:endParaRPr lang="en-US" altLang="ja-JP" sz="1000" spc="150" dirty="0" smtClean="0">
              <a:solidFill>
                <a:schemeClr val="accent6">
                  <a:lumMod val="60000"/>
                  <a:lumOff val="40000"/>
                </a:schemeClr>
              </a:solidFill>
              <a:latin typeface="ＭＳ ゴシック" pitchFamily="49" charset="-128"/>
              <a:ea typeface="ＭＳ ゴシック" pitchFamily="49" charset="-128"/>
            </a:endParaRPr>
          </a:p>
          <a:p>
            <a:r>
              <a:rPr kumimoji="1" lang="ja-JP" altLang="en-US" sz="1000" spc="150" dirty="0" smtClean="0">
                <a:solidFill>
                  <a:schemeClr val="accent6">
                    <a:lumMod val="60000"/>
                    <a:lumOff val="40000"/>
                  </a:schemeClr>
                </a:solidFill>
                <a:latin typeface="ＭＳ ゴシック" pitchFamily="49" charset="-128"/>
                <a:ea typeface="ＭＳ ゴシック" pitchFamily="49" charset="-128"/>
              </a:rPr>
              <a:t>　・おいしい美容料理で肌もしっとり</a:t>
            </a:r>
            <a:endParaRPr lang="en-US" altLang="ja-JP" sz="1000" spc="150" dirty="0" smtClean="0">
              <a:solidFill>
                <a:schemeClr val="accent6">
                  <a:lumMod val="60000"/>
                  <a:lumOff val="40000"/>
                </a:schemeClr>
              </a:solidFill>
              <a:latin typeface="ＭＳ ゴシック" pitchFamily="49" charset="-128"/>
              <a:ea typeface="ＭＳ ゴシック" pitchFamily="49" charset="-128"/>
            </a:endParaRPr>
          </a:p>
          <a:p>
            <a:r>
              <a:rPr lang="ja-JP" altLang="en-US" sz="1000" spc="150" dirty="0" smtClean="0">
                <a:solidFill>
                  <a:schemeClr val="accent6">
                    <a:lumMod val="60000"/>
                    <a:lumOff val="40000"/>
                  </a:schemeClr>
                </a:solidFill>
                <a:latin typeface="ＭＳ ゴシック" pitchFamily="49" charset="-128"/>
                <a:ea typeface="ＭＳ ゴシック" pitchFamily="49" charset="-128"/>
              </a:rPr>
              <a:t>　・体調・肌・髪、それぞれの悩み別に、</a:t>
            </a:r>
            <a:endParaRPr lang="en-US" altLang="ja-JP" sz="1000" spc="150" dirty="0" smtClean="0">
              <a:solidFill>
                <a:schemeClr val="accent6">
                  <a:lumMod val="60000"/>
                  <a:lumOff val="40000"/>
                </a:schemeClr>
              </a:solidFill>
              <a:latin typeface="ＭＳ ゴシック" pitchFamily="49" charset="-128"/>
              <a:ea typeface="ＭＳ ゴシック" pitchFamily="49" charset="-128"/>
            </a:endParaRPr>
          </a:p>
          <a:p>
            <a:r>
              <a:rPr lang="ja-JP" altLang="en-US" sz="1000" spc="150" dirty="0">
                <a:solidFill>
                  <a:schemeClr val="accent6">
                    <a:lumMod val="60000"/>
                    <a:lumOff val="40000"/>
                  </a:schemeClr>
                </a:solidFill>
                <a:latin typeface="ＭＳ ゴシック" pitchFamily="49" charset="-128"/>
                <a:ea typeface="ＭＳ ゴシック" pitchFamily="49" charset="-128"/>
              </a:rPr>
              <a:t>　</a:t>
            </a:r>
            <a:r>
              <a:rPr lang="ja-JP" altLang="en-US" sz="1000" spc="150" dirty="0" smtClean="0">
                <a:solidFill>
                  <a:schemeClr val="accent6">
                    <a:lumMod val="60000"/>
                    <a:lumOff val="40000"/>
                  </a:schemeClr>
                </a:solidFill>
                <a:latin typeface="ＭＳ ゴシック" pitchFamily="49" charset="-128"/>
                <a:ea typeface="ＭＳ ゴシック" pitchFamily="49" charset="-128"/>
              </a:rPr>
              <a:t>　見ても食べても美味しいレシピメニューがつくれる！</a:t>
            </a:r>
            <a:endParaRPr kumimoji="1" lang="ja-JP" altLang="en-US" sz="1000" spc="150" dirty="0">
              <a:solidFill>
                <a:schemeClr val="accent6">
                  <a:lumMod val="60000"/>
                  <a:lumOff val="40000"/>
                </a:schemeClr>
              </a:solidFill>
              <a:latin typeface="ＭＳ ゴシック" pitchFamily="49" charset="-128"/>
              <a:ea typeface="ＭＳ ゴシック" pitchFamily="49"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0688" y="880482"/>
            <a:ext cx="3672408" cy="400110"/>
          </a:xfrm>
          <a:prstGeom prst="rect">
            <a:avLst/>
          </a:prstGeom>
          <a:noFill/>
        </p:spPr>
        <p:txBody>
          <a:bodyPr wrap="square" rtlCol="0">
            <a:spAutoFit/>
          </a:bodyPr>
          <a:lstStyle/>
          <a:p>
            <a:r>
              <a:rPr lang="ja-JP" altLang="en-US" sz="2000" b="1" dirty="0" smtClean="0">
                <a:solidFill>
                  <a:schemeClr val="tx1">
                    <a:lumMod val="65000"/>
                    <a:lumOff val="35000"/>
                  </a:schemeClr>
                </a:solidFill>
              </a:rPr>
              <a:t>美容食学プログラムについて</a:t>
            </a:r>
            <a:endParaRPr kumimoji="1" lang="ja-JP" altLang="en-US" sz="2000" b="1" dirty="0">
              <a:solidFill>
                <a:schemeClr val="tx1">
                  <a:lumMod val="65000"/>
                  <a:lumOff val="35000"/>
                </a:schemeClr>
              </a:solidFill>
            </a:endParaRPr>
          </a:p>
        </p:txBody>
      </p:sp>
      <p:sp>
        <p:nvSpPr>
          <p:cNvPr id="7" name="テキスト ボックス 6"/>
          <p:cNvSpPr txBox="1"/>
          <p:nvPr/>
        </p:nvSpPr>
        <p:spPr>
          <a:xfrm>
            <a:off x="692696" y="1998638"/>
            <a:ext cx="5400600" cy="292388"/>
          </a:xfrm>
          <a:prstGeom prst="rect">
            <a:avLst/>
          </a:prstGeom>
          <a:noFill/>
        </p:spPr>
        <p:txBody>
          <a:bodyPr wrap="square" rtlCol="0">
            <a:spAutoFit/>
          </a:bodyPr>
          <a:lstStyle/>
          <a:p>
            <a:r>
              <a:rPr kumimoji="1" lang="ja-JP" altLang="en-US" sz="1300" b="1" dirty="0" smtClean="0">
                <a:latin typeface="ＭＳ ゴシック" pitchFamily="49" charset="-128"/>
                <a:ea typeface="ＭＳ ゴシック" pitchFamily="49" charset="-128"/>
                <a:cs typeface="Arial" pitchFamily="34" charset="0"/>
              </a:rPr>
              <a:t>～</a:t>
            </a:r>
            <a:r>
              <a:rPr kumimoji="1" lang="ja-JP" altLang="en-US" sz="1200" b="1" spc="150" dirty="0" smtClean="0">
                <a:latin typeface="ＭＳ ゴシック" pitchFamily="49" charset="-128"/>
                <a:ea typeface="ＭＳ ゴシック" pitchFamily="49" charset="-128"/>
                <a:cs typeface="Arial" pitchFamily="34" charset="0"/>
              </a:rPr>
              <a:t>美を進化させる学習プログラム～</a:t>
            </a:r>
            <a:endParaRPr kumimoji="1" lang="ja-JP" altLang="en-US" sz="1200" b="1" spc="150" dirty="0">
              <a:latin typeface="ＭＳ ゴシック" pitchFamily="49" charset="-128"/>
              <a:ea typeface="ＭＳ ゴシック" pitchFamily="49" charset="-128"/>
              <a:cs typeface="Arial" pitchFamily="34" charset="0"/>
            </a:endParaRPr>
          </a:p>
        </p:txBody>
      </p:sp>
      <p:sp>
        <p:nvSpPr>
          <p:cNvPr id="8" name="テキスト ボックス 7"/>
          <p:cNvSpPr txBox="1"/>
          <p:nvPr/>
        </p:nvSpPr>
        <p:spPr>
          <a:xfrm>
            <a:off x="548680" y="1714962"/>
            <a:ext cx="3888432" cy="369332"/>
          </a:xfrm>
          <a:prstGeom prst="rect">
            <a:avLst/>
          </a:prstGeom>
          <a:noFill/>
        </p:spPr>
        <p:txBody>
          <a:bodyPr wrap="square" rtlCol="0">
            <a:spAutoFit/>
          </a:bodyPr>
          <a:lstStyle/>
          <a:p>
            <a:r>
              <a:rPr kumimoji="1" lang="en-US" altLang="ja-JP" dirty="0" err="1" smtClean="0">
                <a:latin typeface="Pristina" pitchFamily="66" charset="0"/>
              </a:rPr>
              <a:t>Progrum</a:t>
            </a:r>
            <a:r>
              <a:rPr kumimoji="1" lang="en-US" altLang="ja-JP" dirty="0" smtClean="0">
                <a:latin typeface="Pristina" pitchFamily="66" charset="0"/>
              </a:rPr>
              <a:t> of beauty</a:t>
            </a:r>
            <a:endParaRPr kumimoji="1" lang="ja-JP" altLang="en-US" dirty="0">
              <a:latin typeface="Pristina" pitchFamily="66" charset="0"/>
            </a:endParaRPr>
          </a:p>
        </p:txBody>
      </p:sp>
      <p:sp>
        <p:nvSpPr>
          <p:cNvPr id="10" name="テキスト ボックス 9"/>
          <p:cNvSpPr txBox="1"/>
          <p:nvPr/>
        </p:nvSpPr>
        <p:spPr>
          <a:xfrm>
            <a:off x="692696" y="2579058"/>
            <a:ext cx="5400600" cy="861774"/>
          </a:xfrm>
          <a:prstGeom prst="rect">
            <a:avLst/>
          </a:prstGeom>
          <a:noFill/>
        </p:spPr>
        <p:txBody>
          <a:bodyPr wrap="square" rtlCol="0">
            <a:spAutoFit/>
          </a:bodyPr>
          <a:lstStyle/>
          <a:p>
            <a:r>
              <a:rPr lang="ja-JP" altLang="en-US" sz="1000" spc="150" dirty="0" smtClean="0">
                <a:latin typeface="ＭＳ ゴシック" pitchFamily="49" charset="-128"/>
                <a:ea typeface="ＭＳ ゴシック" pitchFamily="49" charset="-128"/>
                <a:cs typeface="Arial" pitchFamily="34" charset="0"/>
              </a:rPr>
              <a:t>「美容食学」は、本当の美しさをカラダの中から創り上げる“食べる美容法”です。美と健康の基本はバランスのとれた食生活。</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「玄米菜食＋栄養学」の、今までにない</a:t>
            </a:r>
            <a:r>
              <a:rPr lang="en-US" altLang="ja-JP" sz="1000" spc="150" dirty="0" smtClean="0">
                <a:latin typeface="ＭＳ ゴシック" pitchFamily="49" charset="-128"/>
                <a:ea typeface="ＭＳ ゴシック" pitchFamily="49" charset="-128"/>
                <a:cs typeface="Arial" pitchFamily="34" charset="0"/>
              </a:rPr>
              <a:t>IFCA</a:t>
            </a:r>
            <a:r>
              <a:rPr lang="ja-JP" altLang="en-US" sz="1000" spc="150" dirty="0" smtClean="0">
                <a:latin typeface="ＭＳ ゴシック" pitchFamily="49" charset="-128"/>
                <a:ea typeface="ＭＳ ゴシック" pitchFamily="49" charset="-128"/>
                <a:cs typeface="Arial" pitchFamily="34" charset="0"/>
              </a:rPr>
              <a:t>オリジナルのプログラムで個々のニーズと体質に合った美容のためのレシピとメニューを考案する応用編までを全て網羅しています。</a:t>
            </a:r>
            <a:endParaRPr lang="en-US" altLang="ja-JP" sz="1000" spc="150" dirty="0" smtClean="0">
              <a:latin typeface="ＭＳ ゴシック" pitchFamily="49" charset="-128"/>
              <a:ea typeface="ＭＳ ゴシック" pitchFamily="49" charset="-128"/>
              <a:cs typeface="Arial" pitchFamily="34" charset="0"/>
            </a:endParaRPr>
          </a:p>
        </p:txBody>
      </p:sp>
      <p:sp>
        <p:nvSpPr>
          <p:cNvPr id="11" name="テキスト ボックス 10"/>
          <p:cNvSpPr txBox="1"/>
          <p:nvPr/>
        </p:nvSpPr>
        <p:spPr>
          <a:xfrm>
            <a:off x="692696" y="5486667"/>
            <a:ext cx="5400600" cy="3354765"/>
          </a:xfrm>
          <a:prstGeom prst="rect">
            <a:avLst/>
          </a:prstGeom>
          <a:noFill/>
        </p:spPr>
        <p:txBody>
          <a:bodyPr wrap="square" rtlCol="0">
            <a:spAutoFit/>
          </a:bodyPr>
          <a:lstStyle/>
          <a:p>
            <a:r>
              <a:rPr lang="ja-JP" altLang="en-US" sz="1200" b="1" spc="150" dirty="0" smtClean="0">
                <a:latin typeface="ＭＳ ゴシック" pitchFamily="49" charset="-128"/>
                <a:ea typeface="ＭＳ ゴシック" pitchFamily="49" charset="-128"/>
                <a:cs typeface="Arial" pitchFamily="34" charset="0"/>
              </a:rPr>
              <a:t>「美容食学」でスリム＆ビューティーに！</a:t>
            </a:r>
            <a:endParaRPr lang="en-US" altLang="ja-JP" sz="1200" b="1" spc="150" dirty="0" smtClean="0">
              <a:latin typeface="ＭＳ ゴシック" pitchFamily="49" charset="-128"/>
              <a:ea typeface="ＭＳ ゴシック" pitchFamily="49" charset="-128"/>
              <a:cs typeface="Arial" pitchFamily="34" charset="0"/>
            </a:endParaRPr>
          </a:p>
          <a:p>
            <a:endParaRPr lang="en-US" altLang="ja-JP" sz="1000" spc="150" dirty="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人はだれでも、毎日、食事をします。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a:latin typeface="ＭＳ ゴシック" pitchFamily="49" charset="-128"/>
                <a:ea typeface="ＭＳ ゴシック" pitchFamily="49" charset="-128"/>
                <a:cs typeface="Arial" pitchFamily="34" charset="0"/>
              </a:rPr>
              <a:t>ただ</a:t>
            </a:r>
            <a:r>
              <a:rPr lang="ja-JP" altLang="en-US" sz="1000" spc="150" dirty="0" smtClean="0">
                <a:latin typeface="ＭＳ ゴシック" pitchFamily="49" charset="-128"/>
                <a:ea typeface="ＭＳ ゴシック" pitchFamily="49" charset="-128"/>
                <a:cs typeface="Arial" pitchFamily="34" charset="0"/>
              </a:rPr>
              <a:t>、漠然と食べるのではなく、個々のタイプや目的に合った食事を毎日いただくことで、着実に美しくなります。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食の知識とスキルは大きなちから～一生美しく健康でいられる最大の武器になります。</a:t>
            </a:r>
            <a:endParaRPr lang="en-US" altLang="ja-JP" sz="1000" spc="150" dirty="0" smtClean="0">
              <a:latin typeface="ＭＳ ゴシック" pitchFamily="49" charset="-128"/>
              <a:ea typeface="ＭＳ ゴシック" pitchFamily="49" charset="-128"/>
              <a:cs typeface="Arial" pitchFamily="34" charset="0"/>
            </a:endParaRPr>
          </a:p>
          <a:p>
            <a:endParaRPr lang="en-US" altLang="ja-JP" sz="1000" spc="150" dirty="0">
              <a:latin typeface="ＭＳ ゴシック" pitchFamily="49" charset="-128"/>
              <a:ea typeface="ＭＳ ゴシック" pitchFamily="49" charset="-128"/>
              <a:cs typeface="Arial" pitchFamily="34" charset="0"/>
            </a:endParaRPr>
          </a:p>
          <a:p>
            <a:r>
              <a:rPr lang="en-US" altLang="ja-JP" sz="1000" spc="150" dirty="0" smtClean="0">
                <a:latin typeface="ＭＳ ゴシック" pitchFamily="49" charset="-128"/>
                <a:ea typeface="ＭＳ ゴシック" pitchFamily="49" charset="-128"/>
                <a:cs typeface="Arial" pitchFamily="34" charset="0"/>
              </a:rPr>
              <a:t>IFCA</a:t>
            </a:r>
            <a:r>
              <a:rPr lang="ja-JP" altLang="en-US" sz="1000" spc="150" dirty="0" smtClean="0">
                <a:latin typeface="ＭＳ ゴシック" pitchFamily="49" charset="-128"/>
                <a:ea typeface="ＭＳ ゴシック" pitchFamily="49" charset="-128"/>
                <a:cs typeface="Arial" pitchFamily="34" charset="0"/>
              </a:rPr>
              <a:t>の学習プログラムの豊富さは、そのまま食の豊かさにつながります。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お料理は初めてという方からプロとして仕事や資格、更にはキャリアアップを必要とする方まで幅広く対応しています。</a:t>
            </a:r>
            <a:endParaRPr lang="en-US" altLang="ja-JP" sz="1000" spc="150" dirty="0" smtClean="0">
              <a:latin typeface="ＭＳ ゴシック" pitchFamily="49" charset="-128"/>
              <a:ea typeface="ＭＳ ゴシック" pitchFamily="49" charset="-128"/>
              <a:cs typeface="Arial" pitchFamily="34" charset="0"/>
            </a:endParaRPr>
          </a:p>
          <a:p>
            <a:endParaRPr lang="en-US" altLang="ja-JP" sz="1000" spc="150" dirty="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ダイエットを含む美容や健康、アンチエイジングから、デトックス、アレルギーに対する体質改善のための食生活など、個々のニーズとタイプに合ったベストな食の提供を可能にするスキルが身につきます。</a:t>
            </a:r>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食学を「美」の観点から学ぶことができるカリキュラムがたっぷりと組まれています。</a:t>
            </a:r>
            <a:endParaRPr lang="en-US" altLang="ja-JP" sz="1000" spc="150" dirty="0" smtClean="0">
              <a:latin typeface="ＭＳ ゴシック" pitchFamily="49" charset="-128"/>
              <a:ea typeface="ＭＳ ゴシック" pitchFamily="49" charset="-128"/>
              <a:cs typeface="Arial" pitchFamily="34" charset="0"/>
            </a:endParaRPr>
          </a:p>
          <a:p>
            <a:endParaRPr lang="en-US" altLang="ja-JP" sz="1000" spc="150" dirty="0" smtClean="0">
              <a:latin typeface="ＭＳ ゴシック" pitchFamily="49" charset="-128"/>
              <a:ea typeface="ＭＳ ゴシック" pitchFamily="49" charset="-128"/>
              <a:cs typeface="Arial" pitchFamily="34" charset="0"/>
            </a:endParaRPr>
          </a:p>
          <a:p>
            <a:r>
              <a:rPr lang="ja-JP" altLang="en-US" sz="1000" spc="150" dirty="0" smtClean="0">
                <a:latin typeface="ＭＳ ゴシック" pitchFamily="49" charset="-128"/>
                <a:ea typeface="ＭＳ ゴシック" pitchFamily="49" charset="-128"/>
                <a:cs typeface="Arial" pitchFamily="34" charset="0"/>
              </a:rPr>
              <a:t>ご希望に応じて初心者からプロフェッショナルレベルまで、楽しく・有意義に、かつ実践的に学べる美容食学を提供いたします。</a:t>
            </a:r>
            <a:endParaRPr lang="en-US" altLang="ja-JP" sz="1000" spc="150" dirty="0" smtClean="0">
              <a:latin typeface="ＭＳ ゴシック" pitchFamily="49" charset="-128"/>
              <a:ea typeface="ＭＳ ゴシック" pitchFamily="49" charset="-128"/>
              <a:cs typeface="Arial" pitchFamily="34" charset="0"/>
            </a:endParaRPr>
          </a:p>
          <a:p>
            <a:endParaRPr lang="en-US" altLang="ja-JP" sz="1200" dirty="0" smtClean="0">
              <a:latin typeface="HGｺﾞｼｯｸE" pitchFamily="49" charset="-128"/>
              <a:ea typeface="HGｺﾞｼｯｸE" pitchFamily="49" charset="-128"/>
              <a:cs typeface="Arial" pitchFamily="34" charset="0"/>
            </a:endParaRPr>
          </a:p>
        </p:txBody>
      </p:sp>
      <p:pic>
        <p:nvPicPr>
          <p:cNvPr id="12" name="Picture 2" descr="C:\Documents and Settings\PROPIA本社\デスクトップ\食学\P3160388.JPG"/>
          <p:cNvPicPr>
            <a:picLocks noChangeAspect="1" noChangeArrowheads="1"/>
          </p:cNvPicPr>
          <p:nvPr/>
        </p:nvPicPr>
        <p:blipFill>
          <a:blip r:embed="rId3" cstate="print"/>
          <a:srcRect/>
          <a:stretch>
            <a:fillRect/>
          </a:stretch>
        </p:blipFill>
        <p:spPr bwMode="auto">
          <a:xfrm>
            <a:off x="2204864" y="3686467"/>
            <a:ext cx="2072640" cy="1554480"/>
          </a:xfrm>
          <a:prstGeom prst="rect">
            <a:avLst/>
          </a:prstGeom>
          <a:noFill/>
        </p:spPr>
      </p:pic>
      <p:pic>
        <p:nvPicPr>
          <p:cNvPr id="14" name="Picture 3" descr="C:\Documents and Settings\PROPIA本社\デスクトップ\食学\P3160388のコピー.jpg"/>
          <p:cNvPicPr>
            <a:picLocks noChangeAspect="1" noChangeArrowheads="1"/>
          </p:cNvPicPr>
          <p:nvPr/>
        </p:nvPicPr>
        <p:blipFill>
          <a:blip r:embed="rId4" cstate="print"/>
          <a:srcRect/>
          <a:stretch>
            <a:fillRect/>
          </a:stretch>
        </p:blipFill>
        <p:spPr bwMode="auto">
          <a:xfrm>
            <a:off x="790848" y="3686467"/>
            <a:ext cx="1270000" cy="1554480"/>
          </a:xfrm>
          <a:prstGeom prst="rect">
            <a:avLst/>
          </a:prstGeom>
          <a:noFill/>
        </p:spPr>
      </p:pic>
      <p:pic>
        <p:nvPicPr>
          <p:cNvPr id="15" name="Picture 4" descr="C:\Documents and Settings\PROPIA本社\デスクトップ\食学\bg_shokugaku-.jpg"/>
          <p:cNvPicPr>
            <a:picLocks noChangeAspect="1" noChangeArrowheads="1"/>
          </p:cNvPicPr>
          <p:nvPr/>
        </p:nvPicPr>
        <p:blipFill>
          <a:blip r:embed="rId5" cstate="print"/>
          <a:srcRect/>
          <a:stretch>
            <a:fillRect/>
          </a:stretch>
        </p:blipFill>
        <p:spPr bwMode="auto">
          <a:xfrm>
            <a:off x="4293096" y="3691651"/>
            <a:ext cx="1270000" cy="1651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52736" y="5529064"/>
            <a:ext cx="4536504" cy="2160240"/>
          </a:xfrm>
          <a:prstGeom prst="rect">
            <a:avLst/>
          </a:prstGeom>
          <a:solidFill>
            <a:schemeClr val="accent6">
              <a:lumMod val="20000"/>
              <a:lumOff val="80000"/>
              <a:alpha val="20000"/>
            </a:schemeClr>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0688" y="880482"/>
            <a:ext cx="4176464" cy="400110"/>
          </a:xfrm>
          <a:prstGeom prst="rect">
            <a:avLst/>
          </a:prstGeom>
          <a:noFill/>
        </p:spPr>
        <p:txBody>
          <a:bodyPr wrap="square" rtlCol="0">
            <a:spAutoFit/>
          </a:bodyPr>
          <a:lstStyle/>
          <a:p>
            <a:r>
              <a:rPr lang="ja-JP" altLang="en-US" sz="2000" b="1" dirty="0" smtClean="0">
                <a:solidFill>
                  <a:schemeClr val="tx1">
                    <a:lumMod val="65000"/>
                    <a:lumOff val="35000"/>
                  </a:schemeClr>
                </a:solidFill>
              </a:rPr>
              <a:t>美容食学</a:t>
            </a:r>
            <a:r>
              <a:rPr lang="en-US" altLang="ja-JP" sz="2000" b="1" dirty="0" smtClean="0">
                <a:solidFill>
                  <a:schemeClr val="tx1">
                    <a:lumMod val="65000"/>
                    <a:lumOff val="35000"/>
                  </a:schemeClr>
                </a:solidFill>
              </a:rPr>
              <a:t>A</a:t>
            </a:r>
            <a:r>
              <a:rPr lang="ja-JP" altLang="en-US" sz="2000" b="1" dirty="0" smtClean="0">
                <a:solidFill>
                  <a:schemeClr val="tx1">
                    <a:lumMod val="65000"/>
                    <a:lumOff val="35000"/>
                  </a:schemeClr>
                </a:solidFill>
              </a:rPr>
              <a:t>級プログラム（入門課程）</a:t>
            </a:r>
            <a:endParaRPr lang="ja-JP" altLang="en-US" sz="2000" b="1" dirty="0">
              <a:solidFill>
                <a:schemeClr val="tx1">
                  <a:lumMod val="65000"/>
                  <a:lumOff val="35000"/>
                </a:schemeClr>
              </a:solidFill>
            </a:endParaRPr>
          </a:p>
        </p:txBody>
      </p:sp>
      <p:graphicFrame>
        <p:nvGraphicFramePr>
          <p:cNvPr id="7" name="表 6"/>
          <p:cNvGraphicFramePr>
            <a:graphicFrameLocks noGrp="1"/>
          </p:cNvGraphicFramePr>
          <p:nvPr/>
        </p:nvGraphicFramePr>
        <p:xfrm>
          <a:off x="332656" y="1784648"/>
          <a:ext cx="6192688" cy="3380514"/>
        </p:xfrm>
        <a:graphic>
          <a:graphicData uri="http://schemas.openxmlformats.org/drawingml/2006/table">
            <a:tbl>
              <a:tblPr/>
              <a:tblGrid>
                <a:gridCol w="112845"/>
                <a:gridCol w="834272"/>
                <a:gridCol w="1717179"/>
                <a:gridCol w="288032"/>
                <a:gridCol w="253299"/>
                <a:gridCol w="145710"/>
                <a:gridCol w="145710"/>
                <a:gridCol w="582841"/>
                <a:gridCol w="291421"/>
                <a:gridCol w="1245315"/>
                <a:gridCol w="288032"/>
                <a:gridCol w="288032"/>
              </a:tblGrid>
              <a:tr h="247966">
                <a:tc gridSpan="2">
                  <a:txBody>
                    <a:bodyPr/>
                    <a:lstStyle/>
                    <a:p>
                      <a:pPr algn="ctr" fontAlgn="ctr"/>
                      <a:r>
                        <a:rPr lang="ja-JP" altLang="en-US" sz="700" b="0" i="0" u="none" strike="noStrike" dirty="0">
                          <a:solidFill>
                            <a:srgbClr val="000000"/>
                          </a:solidFill>
                          <a:latin typeface="ＭＳ Ｐゴシック"/>
                        </a:rPr>
                        <a:t>理論カリキュラム</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latin typeface="ＭＳ Ｐゴシック"/>
                        </a:rPr>
                        <a:t>概略</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00" b="0" i="0" u="none" strike="noStrike" dirty="0">
                          <a:solidFill>
                            <a:srgbClr val="000000"/>
                          </a:solidFill>
                          <a:latin typeface="ＭＳ Ｐゴシック"/>
                        </a:rPr>
                        <a:t>日付</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00" b="0" i="0" u="none" strike="noStrike">
                          <a:solidFill>
                            <a:srgbClr val="000000"/>
                          </a:solidFill>
                          <a:latin typeface="ＭＳ Ｐゴシック"/>
                        </a:rPr>
                        <a:t>印</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ja-JP" altLang="en-US" sz="700" b="0" i="0" u="none" strike="noStrike">
                          <a:solidFill>
                            <a:srgbClr val="000000"/>
                          </a:solidFill>
                          <a:latin typeface="ＭＳ Ｐゴシック"/>
                        </a:rPr>
                        <a:t>実習カリキュラム</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00" b="0" i="0" u="none" strike="noStrike">
                          <a:solidFill>
                            <a:srgbClr val="000000"/>
                          </a:solidFill>
                          <a:latin typeface="ＭＳ Ｐゴシック"/>
                        </a:rPr>
                        <a:t>概略</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00" b="0" i="0" u="none" strike="noStrike" dirty="0">
                          <a:solidFill>
                            <a:srgbClr val="000000"/>
                          </a:solidFill>
                          <a:latin typeface="ＭＳ Ｐゴシック"/>
                        </a:rPr>
                        <a:t>日付</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700" b="0" i="0" u="none" strike="noStrike" dirty="0">
                          <a:solidFill>
                            <a:srgbClr val="000000"/>
                          </a:solidFill>
                          <a:latin typeface="ＭＳ Ｐゴシック"/>
                        </a:rPr>
                        <a:t>印</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6090">
                <a:tc>
                  <a:txBody>
                    <a:bodyPr/>
                    <a:lstStyle/>
                    <a:p>
                      <a:pPr algn="ctr" fontAlgn="ctr"/>
                      <a:r>
                        <a:rPr lang="en-US" altLang="ja-JP" sz="700" b="0" i="0" u="none" strike="noStrike">
                          <a:solidFill>
                            <a:srgbClr val="000000"/>
                          </a:solidFill>
                          <a:latin typeface="ＭＳ Ｐゴシック"/>
                        </a:rPr>
                        <a:t>1</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食学の基礎知識</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食学とは何か</a:t>
                      </a:r>
                      <a:r>
                        <a:rPr lang="ja-JP" altLang="en-US" sz="700" b="0" i="0" u="none" strike="noStrike" dirty="0" smtClean="0">
                          <a:solidFill>
                            <a:srgbClr val="000000"/>
                          </a:solidFill>
                          <a:latin typeface="ＭＳ Ｐゴシック"/>
                        </a:rPr>
                        <a:t>。</a:t>
                      </a:r>
                      <a:endParaRPr lang="en-US" altLang="ja-JP" sz="700" b="0" i="0" u="none" strike="noStrike" dirty="0" smtClean="0">
                        <a:solidFill>
                          <a:srgbClr val="000000"/>
                        </a:solidFill>
                        <a:latin typeface="ＭＳ Ｐゴシック"/>
                      </a:endParaRPr>
                    </a:p>
                    <a:p>
                      <a:pPr algn="l" fontAlgn="ctr"/>
                      <a:r>
                        <a:rPr lang="ja-JP" altLang="en-US" sz="700" b="0" i="0" u="none" strike="noStrike" dirty="0" smtClean="0">
                          <a:solidFill>
                            <a:srgbClr val="000000"/>
                          </a:solidFill>
                          <a:latin typeface="ＭＳ Ｐゴシック"/>
                        </a:rPr>
                        <a:t>美しさ</a:t>
                      </a:r>
                      <a:r>
                        <a:rPr lang="ja-JP" altLang="en-US" sz="700" b="0" i="0" u="none" strike="noStrike" dirty="0">
                          <a:solidFill>
                            <a:srgbClr val="000000"/>
                          </a:solidFill>
                          <a:latin typeface="ＭＳ Ｐゴシック"/>
                        </a:rPr>
                        <a:t>を</a:t>
                      </a:r>
                      <a:r>
                        <a:rPr lang="ja-JP" altLang="en-US" sz="700" b="0" i="0" u="none" strike="noStrike" dirty="0" smtClean="0">
                          <a:solidFill>
                            <a:srgbClr val="000000"/>
                          </a:solidFill>
                          <a:latin typeface="ＭＳ Ｐゴシック"/>
                        </a:rPr>
                        <a:t>生み出す食</a:t>
                      </a:r>
                      <a:r>
                        <a:rPr lang="ja-JP" altLang="en-US" sz="700" b="0" i="0" u="none" strike="noStrike" dirty="0">
                          <a:solidFill>
                            <a:srgbClr val="000000"/>
                          </a:solidFill>
                          <a:latin typeface="ＭＳ Ｐゴシック"/>
                        </a:rPr>
                        <a:t>の基本について学ぶ。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1</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2</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ＭＳ Ｐゴシック"/>
                        </a:rPr>
                        <a:t>春のレシピ１</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latin typeface="ＭＳ Ｐゴシック"/>
                        </a:rPr>
                        <a:t>3 </a:t>
                      </a:r>
                      <a:r>
                        <a:rPr lang="ja-JP" altLang="en-US" sz="700" b="0" i="0" u="none" strike="noStrike" dirty="0">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冬の間に蓄積されたものを</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デトックスする食事の実践</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93">
                <a:tc>
                  <a:txBody>
                    <a:bodyPr/>
                    <a:lstStyle/>
                    <a:p>
                      <a:pPr algn="ctr" fontAlgn="ctr"/>
                      <a:r>
                        <a:rPr lang="en-US" altLang="ja-JP" sz="700" b="0" i="0" u="none" strike="noStrike">
                          <a:solidFill>
                            <a:srgbClr val="000000"/>
                          </a:solidFill>
                          <a:latin typeface="ＭＳ Ｐゴシック"/>
                        </a:rPr>
                        <a:t>2</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「食育」の実践</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健康で豊かな生活のために、</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正しい食生活のあり方について学ぶ。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ctr"/>
                      <a:r>
                        <a:rPr lang="ja-JP" altLang="en-US" sz="700" b="0" i="0" u="none" strike="noStrike">
                          <a:solidFill>
                            <a:srgbClr val="000000"/>
                          </a:solidFill>
                          <a:latin typeface="ＭＳ Ｐゴシック"/>
                        </a:rPr>
                        <a:t>基本の玄米ごはん（玄米ごはんの炊き方）</a:t>
                      </a:r>
                    </a:p>
                  </a:txBody>
                  <a:tcPr marL="2941" marR="2941" marT="2941"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3</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春のレシピ２</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4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紫外線によるダメージを予防する</a:t>
                      </a:r>
                      <a:br>
                        <a:rPr lang="ja-JP" altLang="en-US" sz="700" b="0" i="0" u="none" strike="noStrike">
                          <a:solidFill>
                            <a:srgbClr val="000000"/>
                          </a:solidFill>
                          <a:latin typeface="ＭＳ Ｐゴシック"/>
                        </a:rPr>
                      </a:br>
                      <a:r>
                        <a:rPr lang="ja-JP" altLang="en-US" sz="700" b="0" i="0" u="none" strike="noStrike">
                          <a:solidFill>
                            <a:srgbClr val="000000"/>
                          </a:solidFill>
                          <a:latin typeface="ＭＳ Ｐゴシック"/>
                        </a:rPr>
                        <a:t>食事の実践</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207">
                <a:tc>
                  <a:txBody>
                    <a:bodyPr/>
                    <a:lstStyle/>
                    <a:p>
                      <a:pPr algn="ctr" fontAlgn="ctr"/>
                      <a:r>
                        <a:rPr lang="en-US" altLang="ja-JP" sz="700" b="0" i="0" u="none" strike="noStrike">
                          <a:solidFill>
                            <a:srgbClr val="000000"/>
                          </a:solidFill>
                          <a:latin typeface="ＭＳ Ｐゴシック"/>
                        </a:rPr>
                        <a:t>3</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食と栄養　</a:t>
                      </a:r>
                      <a:br>
                        <a:rPr lang="ja-JP" altLang="en-US" sz="700" b="0" i="0" u="none" strike="noStrike" dirty="0">
                          <a:solidFill>
                            <a:srgbClr val="000000"/>
                          </a:solidFill>
                          <a:latin typeface="ＭＳ Ｐゴシック"/>
                        </a:rPr>
                      </a:br>
                      <a:r>
                        <a:rPr lang="en-US" sz="700" b="0" i="0" u="none" strike="noStrike" dirty="0">
                          <a:solidFill>
                            <a:srgbClr val="000000"/>
                          </a:solidFill>
                          <a:latin typeface="ＭＳ Ｐゴシック"/>
                        </a:rPr>
                        <a:t>PART.1(</a:t>
                      </a:r>
                      <a:r>
                        <a:rPr lang="ja-JP" altLang="en-US" sz="700" b="0" i="0" u="none" strike="noStrike" dirty="0">
                          <a:solidFill>
                            <a:srgbClr val="000000"/>
                          </a:solidFill>
                          <a:latin typeface="ＭＳ Ｐゴシック"/>
                        </a:rPr>
                        <a:t>三大栄養素</a:t>
                      </a:r>
                      <a:r>
                        <a:rPr lang="en-US" altLang="ja-JP" sz="700" b="0" i="0" u="none" strike="noStrike" dirty="0">
                          <a:solidFill>
                            <a:srgbClr val="000000"/>
                          </a:solidFill>
                          <a:latin typeface="ＭＳ Ｐゴシック"/>
                        </a:rPr>
                        <a:t>)</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三大栄養素とは何か。食の基礎となる</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「栄養」と「栄養素」について学ぶ。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latin typeface="ＭＳ Ｐゴシック"/>
                        </a:rPr>
                        <a:t>4</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春のレシピ３</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latin typeface="ＭＳ Ｐゴシック"/>
                        </a:rPr>
                        <a:t>5 </a:t>
                      </a:r>
                      <a:r>
                        <a:rPr lang="ja-JP" altLang="en-US" sz="700" b="0" i="0" u="none" strike="noStrike" dirty="0">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肌荒れに効果的な美肌レシピ</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973">
                <a:tc>
                  <a:txBody>
                    <a:bodyPr/>
                    <a:lstStyle/>
                    <a:p>
                      <a:pPr algn="ctr" fontAlgn="ctr"/>
                      <a:r>
                        <a:rPr lang="en-US" altLang="ja-JP" sz="700" b="0" i="0" u="none" strike="noStrike">
                          <a:solidFill>
                            <a:srgbClr val="000000"/>
                          </a:solidFill>
                          <a:latin typeface="ＭＳ Ｐゴシック"/>
                        </a:rPr>
                        <a:t>4</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食と栄養　</a:t>
                      </a:r>
                      <a:br>
                        <a:rPr lang="ja-JP" altLang="en-US" sz="700" b="0" i="0" u="none" strike="noStrike" dirty="0">
                          <a:solidFill>
                            <a:srgbClr val="000000"/>
                          </a:solidFill>
                          <a:latin typeface="ＭＳ Ｐゴシック"/>
                        </a:rPr>
                      </a:br>
                      <a:r>
                        <a:rPr lang="en-US" altLang="ja-JP" sz="700" b="0" i="0" u="none" strike="noStrike" dirty="0">
                          <a:solidFill>
                            <a:srgbClr val="000000"/>
                          </a:solidFill>
                          <a:latin typeface="ＭＳ Ｐゴシック"/>
                        </a:rPr>
                        <a:t>PART.2(</a:t>
                      </a:r>
                      <a:r>
                        <a:rPr lang="ja-JP" altLang="en-US" sz="700" b="0" i="0" u="none" strike="noStrike" dirty="0">
                          <a:solidFill>
                            <a:srgbClr val="000000"/>
                          </a:solidFill>
                          <a:latin typeface="ＭＳ Ｐゴシック"/>
                        </a:rPr>
                        <a:t>ビタミン</a:t>
                      </a:r>
                      <a:r>
                        <a:rPr lang="en-US" altLang="ja-JP" sz="700" b="0" i="0" u="none" strike="noStrike" dirty="0">
                          <a:solidFill>
                            <a:srgbClr val="000000"/>
                          </a:solidFill>
                          <a:latin typeface="ＭＳ Ｐゴシック"/>
                        </a:rPr>
                        <a:t>)</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体内でビタミンがどのように働くか。</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不足すると欠乏する栄養素について学ぶ。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latin typeface="ＭＳ Ｐゴシック"/>
                        </a:rPr>
                        <a:t>5</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ＭＳ Ｐゴシック"/>
                        </a:rPr>
                        <a:t>夏のレシピ１</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6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若々しさを</a:t>
                      </a:r>
                      <a:r>
                        <a:rPr lang="ja-JP" altLang="en-US" sz="700" b="0" i="0" u="none" strike="noStrike" dirty="0" smtClean="0">
                          <a:solidFill>
                            <a:srgbClr val="000000"/>
                          </a:solidFill>
                          <a:latin typeface="ＭＳ Ｐゴシック"/>
                        </a:rPr>
                        <a:t>保つ</a:t>
                      </a:r>
                      <a:endParaRPr lang="en-US" altLang="ja-JP" sz="700" b="0" i="0" u="none" strike="noStrike" dirty="0" smtClean="0">
                        <a:solidFill>
                          <a:srgbClr val="000000"/>
                        </a:solidFill>
                        <a:latin typeface="ＭＳ Ｐゴシック"/>
                      </a:endParaRPr>
                    </a:p>
                    <a:p>
                      <a:pPr algn="l" fontAlgn="ctr"/>
                      <a:r>
                        <a:rPr lang="ja-JP" altLang="en-US" sz="700" b="0" i="0" u="none" strike="noStrike" dirty="0" smtClean="0">
                          <a:solidFill>
                            <a:srgbClr val="000000"/>
                          </a:solidFill>
                          <a:latin typeface="ＭＳ Ｐゴシック"/>
                        </a:rPr>
                        <a:t>アンチエイジングレシピ</a:t>
                      </a:r>
                      <a:endParaRPr lang="ja-JP" altLang="en-US" sz="700" b="0" i="0" u="none" strike="noStrike" dirty="0">
                        <a:solidFill>
                          <a:srgbClr val="000000"/>
                        </a:solidFill>
                        <a:latin typeface="ＭＳ Ｐゴシック"/>
                      </a:endParaRP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103">
                <a:tc>
                  <a:txBody>
                    <a:bodyPr/>
                    <a:lstStyle/>
                    <a:p>
                      <a:pPr algn="ctr" fontAlgn="ctr"/>
                      <a:r>
                        <a:rPr lang="en-US" altLang="ja-JP" sz="700" b="0" i="0" u="none" strike="noStrike" dirty="0">
                          <a:solidFill>
                            <a:srgbClr val="000000"/>
                          </a:solidFill>
                          <a:latin typeface="ＭＳ Ｐゴシック"/>
                        </a:rPr>
                        <a:t>5</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食と栄養　</a:t>
                      </a:r>
                      <a:br>
                        <a:rPr lang="ja-JP" altLang="en-US" sz="700" b="0" i="0" u="none" strike="noStrike" dirty="0">
                          <a:solidFill>
                            <a:srgbClr val="000000"/>
                          </a:solidFill>
                          <a:latin typeface="ＭＳ Ｐゴシック"/>
                        </a:rPr>
                      </a:br>
                      <a:r>
                        <a:rPr lang="en-US" altLang="ja-JP" sz="700" b="0" i="0" u="none" strike="noStrike" dirty="0">
                          <a:solidFill>
                            <a:srgbClr val="000000"/>
                          </a:solidFill>
                          <a:latin typeface="ＭＳ Ｐゴシック"/>
                        </a:rPr>
                        <a:t>PART.3(</a:t>
                      </a:r>
                      <a:r>
                        <a:rPr lang="ja-JP" altLang="en-US" sz="700" b="0" i="0" u="none" strike="noStrike" dirty="0">
                          <a:solidFill>
                            <a:srgbClr val="000000"/>
                          </a:solidFill>
                          <a:latin typeface="ＭＳ Ｐゴシック"/>
                        </a:rPr>
                        <a:t>ミネラル</a:t>
                      </a:r>
                      <a:r>
                        <a:rPr lang="en-US" altLang="ja-JP" sz="700" b="0" i="0" u="none" strike="noStrike" dirty="0">
                          <a:solidFill>
                            <a:srgbClr val="000000"/>
                          </a:solidFill>
                          <a:latin typeface="ＭＳ Ｐゴシック"/>
                        </a:rPr>
                        <a:t>)</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体内でミネラルがどのように働くか</a:t>
                      </a:r>
                      <a:r>
                        <a:rPr lang="ja-JP" altLang="en-US" sz="700" b="0" i="0" u="none" strike="noStrike" dirty="0" smtClean="0">
                          <a:solidFill>
                            <a:srgbClr val="000000"/>
                          </a:solidFill>
                          <a:latin typeface="ＭＳ Ｐゴシック"/>
                        </a:rPr>
                        <a:t>。健康維持</a:t>
                      </a:r>
                      <a:endParaRPr lang="en-US" altLang="ja-JP" sz="700" b="0" i="0" u="none" strike="noStrike" dirty="0" smtClean="0">
                        <a:solidFill>
                          <a:srgbClr val="000000"/>
                        </a:solidFill>
                        <a:latin typeface="ＭＳ Ｐゴシック"/>
                      </a:endParaRPr>
                    </a:p>
                    <a:p>
                      <a:pPr algn="l" fontAlgn="ctr"/>
                      <a:r>
                        <a:rPr lang="ja-JP" altLang="en-US" sz="700" b="0" i="0" u="none" strike="noStrike" dirty="0" smtClean="0">
                          <a:solidFill>
                            <a:srgbClr val="000000"/>
                          </a:solidFill>
                          <a:latin typeface="ＭＳ Ｐゴシック"/>
                        </a:rPr>
                        <a:t>に</a:t>
                      </a:r>
                      <a:r>
                        <a:rPr lang="ja-JP" altLang="en-US" sz="700" b="0" i="0" u="none" strike="noStrike" dirty="0">
                          <a:solidFill>
                            <a:srgbClr val="000000"/>
                          </a:solidFill>
                          <a:latin typeface="ＭＳ Ｐゴシック"/>
                        </a:rPr>
                        <a:t>不可欠な微量栄養素について学ぶ。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latin typeface="ＭＳ Ｐゴシック"/>
                        </a:rPr>
                        <a:t>6</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夏のレシピ２</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7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夏バテ対策</a:t>
                      </a:r>
                      <a:r>
                        <a:rPr lang="ja-JP" altLang="en-US" sz="700" b="0" i="0" u="none" strike="noStrike" dirty="0" smtClean="0">
                          <a:solidFill>
                            <a:srgbClr val="000000"/>
                          </a:solidFill>
                          <a:latin typeface="ＭＳ Ｐゴシック"/>
                        </a:rPr>
                        <a:t>、</a:t>
                      </a:r>
                      <a:endParaRPr lang="en-US" altLang="ja-JP" sz="700" b="0" i="0" u="none" strike="noStrike" dirty="0" smtClean="0">
                        <a:solidFill>
                          <a:srgbClr val="000000"/>
                        </a:solidFill>
                        <a:latin typeface="ＭＳ Ｐゴシック"/>
                      </a:endParaRPr>
                    </a:p>
                    <a:p>
                      <a:pPr algn="l" fontAlgn="ctr"/>
                      <a:r>
                        <a:rPr lang="ja-JP" altLang="en-US" sz="700" b="0" i="0" u="none" strike="noStrike" dirty="0" smtClean="0">
                          <a:solidFill>
                            <a:srgbClr val="000000"/>
                          </a:solidFill>
                          <a:latin typeface="ＭＳ Ｐゴシック"/>
                        </a:rPr>
                        <a:t>体調</a:t>
                      </a:r>
                      <a:r>
                        <a:rPr lang="ja-JP" altLang="en-US" sz="700" b="0" i="0" u="none" strike="noStrike" dirty="0">
                          <a:solidFill>
                            <a:srgbClr val="000000"/>
                          </a:solidFill>
                          <a:latin typeface="ＭＳ Ｐゴシック"/>
                        </a:rPr>
                        <a:t>維持のための食事</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7">
                <a:tc>
                  <a:txBody>
                    <a:bodyPr/>
                    <a:lstStyle/>
                    <a:p>
                      <a:pPr algn="ctr" fontAlgn="ctr"/>
                      <a:r>
                        <a:rPr lang="en-US" altLang="ja-JP" sz="700" b="0" i="0" u="none" strike="noStrike">
                          <a:solidFill>
                            <a:srgbClr val="000000"/>
                          </a:solidFill>
                          <a:latin typeface="ＭＳ Ｐゴシック"/>
                        </a:rPr>
                        <a:t>6</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何を食べるべきか</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何をどれだけ食べるべきか。</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さまざまな食品表示の基礎知識について学ぶ。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latin typeface="ＭＳ Ｐゴシック"/>
                        </a:rPr>
                        <a:t>7</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ＭＳ Ｐゴシック"/>
                        </a:rPr>
                        <a:t>夏のレシピ３</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8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新陳代謝促進　</a:t>
                      </a:r>
                      <a:br>
                        <a:rPr lang="ja-JP" altLang="en-US" sz="700" b="0" i="0" u="none" strike="noStrike">
                          <a:solidFill>
                            <a:srgbClr val="000000"/>
                          </a:solidFill>
                          <a:latin typeface="ＭＳ Ｐゴシック"/>
                        </a:rPr>
                      </a:br>
                      <a:r>
                        <a:rPr lang="ja-JP" altLang="en-US" sz="700" b="0" i="0" u="none" strike="noStrike">
                          <a:solidFill>
                            <a:srgbClr val="000000"/>
                          </a:solidFill>
                          <a:latin typeface="ＭＳ Ｐゴシック"/>
                        </a:rPr>
                        <a:t>夏のダイエット＆美肌レシピ</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7">
                <a:tc>
                  <a:txBody>
                    <a:bodyPr/>
                    <a:lstStyle/>
                    <a:p>
                      <a:pPr algn="ctr" fontAlgn="ctr"/>
                      <a:r>
                        <a:rPr lang="en-US" altLang="ja-JP" sz="700" b="0" i="0" u="none" strike="noStrike">
                          <a:solidFill>
                            <a:srgbClr val="000000"/>
                          </a:solidFill>
                          <a:latin typeface="ＭＳ Ｐゴシック"/>
                        </a:rPr>
                        <a:t>7</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体重コントロール</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美しさと健康の関係。体重管理のために</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必要な基礎知識について学ぶ。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dirty="0">
                          <a:solidFill>
                            <a:srgbClr val="000000"/>
                          </a:solidFill>
                          <a:latin typeface="ＭＳ Ｐゴシック"/>
                        </a:rPr>
                        <a:t>8</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秋のレシピ１</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9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夏に疲れた肌をケア</a:t>
                      </a:r>
                      <a:r>
                        <a:rPr lang="ja-JP" altLang="en-US" sz="700" b="0" i="0" u="none" strike="noStrike" dirty="0" smtClean="0">
                          <a:solidFill>
                            <a:srgbClr val="000000"/>
                          </a:solidFill>
                          <a:latin typeface="ＭＳ Ｐゴシック"/>
                        </a:rPr>
                        <a:t>する</a:t>
                      </a:r>
                      <a:endParaRPr lang="en-US" altLang="ja-JP" sz="700" b="0" i="0" u="none" strike="noStrike" dirty="0" smtClean="0">
                        <a:solidFill>
                          <a:srgbClr val="000000"/>
                        </a:solidFill>
                        <a:latin typeface="ＭＳ Ｐゴシック"/>
                      </a:endParaRPr>
                    </a:p>
                    <a:p>
                      <a:pPr algn="l" fontAlgn="ctr"/>
                      <a:r>
                        <a:rPr lang="ja-JP" altLang="en-US" sz="700" b="0" i="0" u="none" strike="noStrike" dirty="0" smtClean="0">
                          <a:solidFill>
                            <a:srgbClr val="000000"/>
                          </a:solidFill>
                          <a:latin typeface="ＭＳ Ｐゴシック"/>
                        </a:rPr>
                        <a:t>食事</a:t>
                      </a:r>
                      <a:r>
                        <a:rPr lang="ja-JP" altLang="en-US" sz="700" b="0" i="0" u="none" strike="noStrike" dirty="0">
                          <a:solidFill>
                            <a:srgbClr val="000000"/>
                          </a:solidFill>
                          <a:latin typeface="ＭＳ Ｐゴシック"/>
                        </a:rPr>
                        <a:t>の実践</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7">
                <a:tc>
                  <a:txBody>
                    <a:bodyPr/>
                    <a:lstStyle/>
                    <a:p>
                      <a:pPr algn="ctr" fontAlgn="ctr"/>
                      <a:r>
                        <a:rPr lang="en-US" altLang="ja-JP" sz="700" b="0" i="0" u="none" strike="noStrike">
                          <a:solidFill>
                            <a:srgbClr val="000000"/>
                          </a:solidFill>
                          <a:latin typeface="ＭＳ Ｐゴシック"/>
                        </a:rPr>
                        <a:t>8</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食と美肌</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肌は臓器であるとも言われる。</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栄養の働きと肌の関係について学ぶ。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latin typeface="ＭＳ Ｐゴシック"/>
                        </a:rPr>
                        <a:t>9</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ＭＳ Ｐゴシック"/>
                        </a:rPr>
                        <a:t>秋のレシピ２</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10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秋の味覚を満喫　</a:t>
                      </a:r>
                      <a:br>
                        <a:rPr lang="ja-JP" altLang="en-US" sz="700" b="0" i="0" u="none" strike="noStrike">
                          <a:solidFill>
                            <a:srgbClr val="000000"/>
                          </a:solidFill>
                          <a:latin typeface="ＭＳ Ｐゴシック"/>
                        </a:rPr>
                      </a:br>
                      <a:r>
                        <a:rPr lang="ja-JP" altLang="en-US" sz="700" b="0" i="0" u="none" strike="noStrike">
                          <a:solidFill>
                            <a:srgbClr val="000000"/>
                          </a:solidFill>
                          <a:latin typeface="ＭＳ Ｐゴシック"/>
                        </a:rPr>
                        <a:t>健康な肌を保つレシピ</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7">
                <a:tc>
                  <a:txBody>
                    <a:bodyPr/>
                    <a:lstStyle/>
                    <a:p>
                      <a:pPr algn="ctr" fontAlgn="ctr"/>
                      <a:r>
                        <a:rPr lang="en-US" altLang="ja-JP" sz="700" b="0" i="0" u="none" strike="noStrike">
                          <a:solidFill>
                            <a:srgbClr val="000000"/>
                          </a:solidFill>
                          <a:latin typeface="ＭＳ Ｐゴシック"/>
                        </a:rPr>
                        <a:t>9</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食とデトックス</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デトックスの効果や必要性。</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デトックス効果の高い食材について学ぶ。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latin typeface="ＭＳ Ｐゴシック"/>
                        </a:rPr>
                        <a:t>10</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秋のレシピ３</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11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しっとり肌＆美白レシピ</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7">
                <a:tc>
                  <a:txBody>
                    <a:bodyPr/>
                    <a:lstStyle/>
                    <a:p>
                      <a:pPr algn="ctr" fontAlgn="ctr"/>
                      <a:r>
                        <a:rPr lang="en-US" altLang="ja-JP" sz="700" b="0" i="0" u="none" strike="noStrike">
                          <a:solidFill>
                            <a:srgbClr val="000000"/>
                          </a:solidFill>
                          <a:latin typeface="ＭＳ Ｐゴシック"/>
                        </a:rPr>
                        <a:t>10</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機能性成分の知識</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五大栄養素以外の、役立つ成分について学ぶ。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latin typeface="ＭＳ Ｐゴシック"/>
                        </a:rPr>
                        <a:t>11</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冬のレシピ１</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12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寒さや乾燥に負けない</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美肌作りのための食事の実践</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7">
                <a:tc>
                  <a:txBody>
                    <a:bodyPr/>
                    <a:lstStyle/>
                    <a:p>
                      <a:pPr algn="ctr" fontAlgn="ctr"/>
                      <a:r>
                        <a:rPr lang="en-US" altLang="ja-JP" sz="700" b="0" i="0" u="none" strike="noStrike">
                          <a:solidFill>
                            <a:srgbClr val="000000"/>
                          </a:solidFill>
                          <a:latin typeface="ＭＳ Ｐゴシック"/>
                        </a:rPr>
                        <a:t>11</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食材選びのポイント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食材が持つチカラについて学ぶ。</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選ぶ際のポイントと保存方法についての基礎。</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latin typeface="ＭＳ Ｐゴシック"/>
                        </a:rPr>
                        <a:t>12</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冬のレシピ２</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1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肌荒れ・シミ対策　</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健康と美容に配慮した食事</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340">
                <a:tc>
                  <a:txBody>
                    <a:bodyPr/>
                    <a:lstStyle/>
                    <a:p>
                      <a:pPr algn="ctr" fontAlgn="ctr"/>
                      <a:r>
                        <a:rPr lang="en-US" altLang="ja-JP" sz="700" b="0" i="0" u="none" strike="noStrike">
                          <a:solidFill>
                            <a:srgbClr val="000000"/>
                          </a:solidFill>
                          <a:latin typeface="ＭＳ Ｐゴシック"/>
                        </a:rPr>
                        <a:t>12</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「食」の配慮</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美容の基礎は健康にある。トラブルへの</a:t>
                      </a:r>
                      <a:br>
                        <a:rPr lang="ja-JP" altLang="en-US" sz="700" b="0" i="0" u="none" strike="noStrike" dirty="0">
                          <a:solidFill>
                            <a:srgbClr val="000000"/>
                          </a:solidFill>
                          <a:latin typeface="ＭＳ Ｐゴシック"/>
                        </a:rPr>
                      </a:br>
                      <a:r>
                        <a:rPr lang="ja-JP" altLang="en-US" sz="700" b="0" i="0" u="none" strike="noStrike" dirty="0">
                          <a:solidFill>
                            <a:srgbClr val="000000"/>
                          </a:solidFill>
                          <a:latin typeface="ＭＳ Ｐゴシック"/>
                        </a:rPr>
                        <a:t>対策やライフステージ別の配慮について学ぶ。</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en-US" altLang="ja-JP" sz="700" b="0" i="0" u="none" strike="noStrike">
                          <a:solidFill>
                            <a:srgbClr val="000000"/>
                          </a:solidFill>
                          <a:latin typeface="ＭＳ Ｐゴシック"/>
                        </a:rPr>
                        <a:t>13</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ＭＳ Ｐゴシック"/>
                        </a:rPr>
                        <a:t>冬のレシピ３</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ＭＳ Ｐゴシック"/>
                        </a:rPr>
                        <a:t>2 </a:t>
                      </a:r>
                      <a:r>
                        <a:rPr lang="ja-JP" altLang="en-US" sz="700" b="0" i="0" u="none" strike="noStrike">
                          <a:solidFill>
                            <a:srgbClr val="000000"/>
                          </a:solidFill>
                          <a:latin typeface="ＭＳ Ｐゴシック"/>
                        </a:rPr>
                        <a:t>月</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疲労回復、体に優しいレシピ</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l" fontAlgn="ctr"/>
                      <a:r>
                        <a:rPr lang="ja-JP" altLang="en-US" sz="700" b="0" i="0" u="none" strike="noStrike" dirty="0">
                          <a:solidFill>
                            <a:srgbClr val="000000"/>
                          </a:solidFill>
                          <a:latin typeface="ＭＳ Ｐゴシック"/>
                        </a:rPr>
                        <a:t>　</a:t>
                      </a:r>
                    </a:p>
                  </a:txBody>
                  <a:tcPr marL="2941" marR="2941" marT="2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ホームベース 7"/>
          <p:cNvSpPr/>
          <p:nvPr/>
        </p:nvSpPr>
        <p:spPr>
          <a:xfrm rot="5400000">
            <a:off x="2312873" y="6501171"/>
            <a:ext cx="2016223" cy="360043"/>
          </a:xfrm>
          <a:prstGeom prst="homePlate">
            <a:avLst>
              <a:gd name="adj" fmla="val 8968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60848" y="5673080"/>
            <a:ext cx="2592288" cy="288032"/>
          </a:xfrm>
          <a:prstGeom prst="rect">
            <a:avLst/>
          </a:prstGeom>
          <a:solidFill>
            <a:schemeClr val="bg1"/>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spc="150" dirty="0" smtClean="0">
                <a:solidFill>
                  <a:schemeClr val="accent6">
                    <a:lumMod val="60000"/>
                    <a:lumOff val="40000"/>
                  </a:schemeClr>
                </a:solidFill>
                <a:latin typeface="ＭＳ ゴシック" pitchFamily="49" charset="-128"/>
                <a:ea typeface="ＭＳ ゴシック" pitchFamily="49" charset="-128"/>
              </a:rPr>
              <a:t>美容食学</a:t>
            </a:r>
            <a:r>
              <a:rPr kumimoji="1" lang="en-US" altLang="ja-JP" sz="1000" spc="150" dirty="0" smtClean="0">
                <a:solidFill>
                  <a:schemeClr val="accent6">
                    <a:lumMod val="60000"/>
                    <a:lumOff val="40000"/>
                  </a:schemeClr>
                </a:solidFill>
                <a:latin typeface="ＭＳ ゴシック" pitchFamily="49" charset="-128"/>
                <a:ea typeface="ＭＳ ゴシック" pitchFamily="49" charset="-128"/>
              </a:rPr>
              <a:t>A</a:t>
            </a:r>
            <a:r>
              <a:rPr kumimoji="1" lang="ja-JP" altLang="en-US" sz="1000" spc="150" dirty="0" smtClean="0">
                <a:solidFill>
                  <a:schemeClr val="accent6">
                    <a:lumMod val="60000"/>
                    <a:lumOff val="40000"/>
                  </a:schemeClr>
                </a:solidFill>
                <a:latin typeface="ＭＳ ゴシック" pitchFamily="49" charset="-128"/>
                <a:ea typeface="ＭＳ ゴシック" pitchFamily="49" charset="-128"/>
              </a:rPr>
              <a:t>級プログラム受講</a:t>
            </a:r>
            <a:endParaRPr kumimoji="1" lang="ja-JP" altLang="en-US" sz="1000" spc="150" dirty="0">
              <a:solidFill>
                <a:schemeClr val="accent6">
                  <a:lumMod val="60000"/>
                  <a:lumOff val="40000"/>
                </a:schemeClr>
              </a:solidFill>
              <a:latin typeface="ＭＳ ゴシック" pitchFamily="49" charset="-128"/>
              <a:ea typeface="ＭＳ ゴシック" pitchFamily="49" charset="-128"/>
            </a:endParaRPr>
          </a:p>
        </p:txBody>
      </p:sp>
      <p:sp>
        <p:nvSpPr>
          <p:cNvPr id="11" name="正方形/長方形 10"/>
          <p:cNvSpPr/>
          <p:nvPr/>
        </p:nvSpPr>
        <p:spPr>
          <a:xfrm>
            <a:off x="1196752" y="6177136"/>
            <a:ext cx="4248472" cy="288032"/>
          </a:xfrm>
          <a:prstGeom prst="rect">
            <a:avLst/>
          </a:prstGeom>
          <a:solidFill>
            <a:schemeClr val="bg1"/>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spc="150" dirty="0" smtClean="0">
                <a:solidFill>
                  <a:schemeClr val="tx1">
                    <a:lumMod val="75000"/>
                    <a:lumOff val="25000"/>
                  </a:schemeClr>
                </a:solidFill>
                <a:latin typeface="ＭＳ ゴシック" pitchFamily="49" charset="-128"/>
                <a:ea typeface="ＭＳ ゴシック" pitchFamily="49" charset="-128"/>
              </a:rPr>
              <a:t>美容食学</a:t>
            </a:r>
            <a:r>
              <a:rPr kumimoji="1" lang="en-US" altLang="ja-JP" sz="1000" spc="150" dirty="0" smtClean="0">
                <a:solidFill>
                  <a:schemeClr val="tx1">
                    <a:lumMod val="75000"/>
                    <a:lumOff val="25000"/>
                  </a:schemeClr>
                </a:solidFill>
                <a:latin typeface="ＭＳ ゴシック" pitchFamily="49" charset="-128"/>
                <a:ea typeface="ＭＳ ゴシック" pitchFamily="49" charset="-128"/>
              </a:rPr>
              <a:t>A</a:t>
            </a:r>
            <a:r>
              <a:rPr kumimoji="1" lang="ja-JP" altLang="en-US" sz="1000" spc="150" dirty="0" smtClean="0">
                <a:solidFill>
                  <a:schemeClr val="tx1">
                    <a:lumMod val="75000"/>
                    <a:lumOff val="25000"/>
                  </a:schemeClr>
                </a:solidFill>
                <a:latin typeface="ＭＳ ゴシック" pitchFamily="49" charset="-128"/>
                <a:ea typeface="ＭＳ ゴシック" pitchFamily="49" charset="-128"/>
              </a:rPr>
              <a:t>級検定試験受験　　</a:t>
            </a:r>
            <a:endParaRPr kumimoji="1" lang="en-US" altLang="ja-JP" sz="1000" spc="150" dirty="0" smtClean="0">
              <a:solidFill>
                <a:schemeClr val="tx1">
                  <a:lumMod val="75000"/>
                  <a:lumOff val="25000"/>
                </a:schemeClr>
              </a:solidFill>
              <a:latin typeface="ＭＳ ゴシック" pitchFamily="49" charset="-128"/>
              <a:ea typeface="ＭＳ ゴシック" pitchFamily="49" charset="-128"/>
            </a:endParaRPr>
          </a:p>
          <a:p>
            <a:pPr algn="ctr"/>
            <a:r>
              <a:rPr kumimoji="1" lang="ja-JP" altLang="en-US" sz="800" spc="150" dirty="0" smtClean="0">
                <a:solidFill>
                  <a:schemeClr val="tx1">
                    <a:lumMod val="75000"/>
                    <a:lumOff val="25000"/>
                  </a:schemeClr>
                </a:solidFill>
                <a:latin typeface="ＭＳ ゴシック" pitchFamily="49" charset="-128"/>
                <a:ea typeface="ＭＳ ゴシック" pitchFamily="49" charset="-128"/>
              </a:rPr>
              <a:t>受験料：</a:t>
            </a:r>
            <a:r>
              <a:rPr kumimoji="1" lang="ja-JP" altLang="en-US" sz="800" dirty="0" smtClean="0">
                <a:solidFill>
                  <a:schemeClr val="tx1">
                    <a:lumMod val="75000"/>
                    <a:lumOff val="25000"/>
                  </a:schemeClr>
                </a:solidFill>
                <a:latin typeface="ＭＳ ゴシック" pitchFamily="49" charset="-128"/>
                <a:ea typeface="ＭＳ ゴシック" pitchFamily="49" charset="-128"/>
              </a:rPr>
              <a:t>１０，８００</a:t>
            </a:r>
            <a:r>
              <a:rPr kumimoji="1" lang="ja-JP" altLang="en-US" sz="800" spc="150" dirty="0" smtClean="0">
                <a:solidFill>
                  <a:schemeClr val="tx1">
                    <a:lumMod val="75000"/>
                    <a:lumOff val="25000"/>
                  </a:schemeClr>
                </a:solidFill>
                <a:latin typeface="ＭＳ ゴシック" pitchFamily="49" charset="-128"/>
                <a:ea typeface="ＭＳ ゴシック" pitchFamily="49" charset="-128"/>
              </a:rPr>
              <a:t>円</a:t>
            </a:r>
            <a:r>
              <a:rPr kumimoji="1" lang="ja-JP" altLang="en-US" sz="800" spc="150" dirty="0" smtClean="0">
                <a:solidFill>
                  <a:schemeClr val="tx1">
                    <a:lumMod val="75000"/>
                    <a:lumOff val="25000"/>
                  </a:schemeClr>
                </a:solidFill>
                <a:latin typeface="ＭＳ ゴシック" pitchFamily="49" charset="-128"/>
                <a:ea typeface="ＭＳ ゴシック" pitchFamily="49" charset="-128"/>
              </a:rPr>
              <a:t>（受講料に含まれる）</a:t>
            </a:r>
            <a:endParaRPr kumimoji="1" lang="ja-JP" altLang="en-US" sz="800" spc="150" dirty="0">
              <a:solidFill>
                <a:schemeClr val="tx1">
                  <a:lumMod val="75000"/>
                  <a:lumOff val="25000"/>
                </a:schemeClr>
              </a:solidFill>
              <a:latin typeface="ＭＳ ゴシック" pitchFamily="49" charset="-128"/>
              <a:ea typeface="ＭＳ ゴシック" pitchFamily="49" charset="-128"/>
            </a:endParaRPr>
          </a:p>
        </p:txBody>
      </p:sp>
      <p:sp>
        <p:nvSpPr>
          <p:cNvPr id="12" name="円/楕円 11"/>
          <p:cNvSpPr/>
          <p:nvPr/>
        </p:nvSpPr>
        <p:spPr>
          <a:xfrm>
            <a:off x="2852936" y="6537176"/>
            <a:ext cx="936104" cy="504056"/>
          </a:xfrm>
          <a:prstGeom prst="ellipse">
            <a:avLst/>
          </a:prstGeom>
          <a:solidFill>
            <a:schemeClr val="bg1"/>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75000"/>
                    <a:lumOff val="25000"/>
                  </a:schemeClr>
                </a:solidFill>
                <a:latin typeface="ＭＳ ゴシック" pitchFamily="49" charset="-128"/>
                <a:ea typeface="ＭＳ ゴシック" pitchFamily="49" charset="-128"/>
              </a:rPr>
              <a:t>合格</a:t>
            </a:r>
            <a:endParaRPr kumimoji="1" lang="ja-JP" altLang="en-US" sz="1200" b="1" dirty="0">
              <a:solidFill>
                <a:schemeClr val="tx1">
                  <a:lumMod val="75000"/>
                  <a:lumOff val="25000"/>
                </a:schemeClr>
              </a:solidFill>
              <a:latin typeface="ＭＳ ゴシック" pitchFamily="49" charset="-128"/>
              <a:ea typeface="ＭＳ ゴシック" pitchFamily="49" charset="-128"/>
            </a:endParaRPr>
          </a:p>
        </p:txBody>
      </p:sp>
      <p:sp>
        <p:nvSpPr>
          <p:cNvPr id="14" name="テキスト ボックス 13"/>
          <p:cNvSpPr txBox="1"/>
          <p:nvPr/>
        </p:nvSpPr>
        <p:spPr>
          <a:xfrm>
            <a:off x="3933056" y="7865258"/>
            <a:ext cx="2880320" cy="461665"/>
          </a:xfrm>
          <a:prstGeom prst="rect">
            <a:avLst/>
          </a:prstGeom>
          <a:noFill/>
        </p:spPr>
        <p:txBody>
          <a:bodyPr wrap="square" rtlCol="0">
            <a:spAutoFit/>
          </a:bodyPr>
          <a:lstStyle/>
          <a:p>
            <a:r>
              <a:rPr lang="en-US" altLang="ja-JP" sz="800" spc="150" dirty="0" smtClean="0">
                <a:solidFill>
                  <a:schemeClr val="tx1">
                    <a:lumMod val="75000"/>
                    <a:lumOff val="25000"/>
                  </a:schemeClr>
                </a:solidFill>
                <a:latin typeface="ＭＳ ゴシック" pitchFamily="49" charset="-128"/>
                <a:ea typeface="ＭＳ ゴシック" pitchFamily="49" charset="-128"/>
              </a:rPr>
              <a:t>※</a:t>
            </a:r>
            <a:r>
              <a:rPr lang="ja-JP" altLang="en-US" sz="800" spc="150" dirty="0" smtClean="0">
                <a:solidFill>
                  <a:schemeClr val="tx1">
                    <a:lumMod val="75000"/>
                    <a:lumOff val="25000"/>
                  </a:schemeClr>
                </a:solidFill>
                <a:latin typeface="ＭＳ ゴシック" pitchFamily="49" charset="-128"/>
                <a:ea typeface="ＭＳ ゴシック" pitchFamily="49" charset="-128"/>
              </a:rPr>
              <a:t>会員登録手数料：１０</a:t>
            </a:r>
            <a:r>
              <a:rPr lang="en-US" altLang="ja-JP" sz="800" dirty="0" smtClean="0">
                <a:solidFill>
                  <a:schemeClr val="tx1">
                    <a:lumMod val="75000"/>
                    <a:lumOff val="25000"/>
                  </a:schemeClr>
                </a:solidFill>
                <a:latin typeface="ＭＳ ゴシック" pitchFamily="49" charset="-128"/>
                <a:ea typeface="ＭＳ ゴシック" pitchFamily="49" charset="-128"/>
              </a:rPr>
              <a:t>,</a:t>
            </a:r>
            <a:r>
              <a:rPr lang="ja-JP" altLang="en-US" sz="800" dirty="0" smtClean="0">
                <a:solidFill>
                  <a:schemeClr val="tx1">
                    <a:lumMod val="75000"/>
                    <a:lumOff val="25000"/>
                  </a:schemeClr>
                </a:solidFill>
                <a:latin typeface="ＭＳ ゴシック" pitchFamily="49" charset="-128"/>
                <a:ea typeface="ＭＳ ゴシック" pitchFamily="49" charset="-128"/>
              </a:rPr>
              <a:t>５００</a:t>
            </a:r>
            <a:r>
              <a:rPr lang="ja-JP" altLang="en-US" sz="800" spc="150" dirty="0" smtClean="0">
                <a:solidFill>
                  <a:schemeClr val="tx1">
                    <a:lumMod val="75000"/>
                    <a:lumOff val="25000"/>
                  </a:schemeClr>
                </a:solidFill>
                <a:latin typeface="ＭＳ ゴシック" pitchFamily="49" charset="-128"/>
                <a:ea typeface="ＭＳ ゴシック" pitchFamily="49" charset="-128"/>
              </a:rPr>
              <a:t>円</a:t>
            </a:r>
            <a:endParaRPr lang="en-US" altLang="ja-JP" sz="800" spc="150" dirty="0" smtClean="0">
              <a:solidFill>
                <a:schemeClr val="tx1">
                  <a:lumMod val="75000"/>
                  <a:lumOff val="25000"/>
                </a:schemeClr>
              </a:solidFill>
              <a:latin typeface="ＭＳ ゴシック" pitchFamily="49" charset="-128"/>
              <a:ea typeface="ＭＳ ゴシック" pitchFamily="49" charset="-128"/>
            </a:endParaRPr>
          </a:p>
          <a:p>
            <a:r>
              <a:rPr kumimoji="1" lang="ja-JP" altLang="en-US" sz="800" spc="150" dirty="0">
                <a:solidFill>
                  <a:schemeClr val="tx1">
                    <a:lumMod val="75000"/>
                    <a:lumOff val="25000"/>
                  </a:schemeClr>
                </a:solidFill>
                <a:latin typeface="ＭＳ ゴシック" pitchFamily="49" charset="-128"/>
                <a:ea typeface="ＭＳ ゴシック" pitchFamily="49" charset="-128"/>
              </a:rPr>
              <a:t>　</a:t>
            </a:r>
            <a:r>
              <a:rPr kumimoji="1" lang="ja-JP" altLang="en-US" sz="800" spc="150" dirty="0" smtClean="0">
                <a:solidFill>
                  <a:schemeClr val="tx1">
                    <a:lumMod val="75000"/>
                    <a:lumOff val="25000"/>
                  </a:schemeClr>
                </a:solidFill>
                <a:latin typeface="ＭＳ ゴシック" pitchFamily="49" charset="-128"/>
                <a:ea typeface="ＭＳ ゴシック" pitchFamily="49" charset="-128"/>
              </a:rPr>
              <a:t>　　　　</a:t>
            </a:r>
            <a:r>
              <a:rPr lang="ja-JP" altLang="en-US" sz="800" spc="150" dirty="0" smtClean="0">
                <a:solidFill>
                  <a:schemeClr val="tx1">
                    <a:lumMod val="75000"/>
                    <a:lumOff val="25000"/>
                  </a:schemeClr>
                </a:solidFill>
                <a:latin typeface="ＭＳ ゴシック" pitchFamily="49" charset="-128"/>
                <a:ea typeface="ＭＳ ゴシック" pitchFamily="49" charset="-128"/>
              </a:rPr>
              <a:t>年会費：２５</a:t>
            </a:r>
            <a:r>
              <a:rPr lang="en-US" altLang="ja-JP" sz="800" dirty="0" smtClean="0">
                <a:solidFill>
                  <a:schemeClr val="tx1">
                    <a:lumMod val="75000"/>
                    <a:lumOff val="25000"/>
                  </a:schemeClr>
                </a:solidFill>
                <a:latin typeface="ＭＳ ゴシック" pitchFamily="49" charset="-128"/>
                <a:ea typeface="ＭＳ ゴシック" pitchFamily="49" charset="-128"/>
              </a:rPr>
              <a:t>,</a:t>
            </a:r>
            <a:r>
              <a:rPr lang="ja-JP" altLang="en-US" sz="800" dirty="0" smtClean="0">
                <a:solidFill>
                  <a:schemeClr val="tx1">
                    <a:lumMod val="75000"/>
                    <a:lumOff val="25000"/>
                  </a:schemeClr>
                </a:solidFill>
                <a:latin typeface="ＭＳ ゴシック" pitchFamily="49" charset="-128"/>
                <a:ea typeface="ＭＳ ゴシック" pitchFamily="49" charset="-128"/>
              </a:rPr>
              <a:t>２００</a:t>
            </a:r>
            <a:r>
              <a:rPr lang="ja-JP" altLang="en-US" sz="800" spc="150" dirty="0" smtClean="0">
                <a:solidFill>
                  <a:schemeClr val="tx1">
                    <a:lumMod val="75000"/>
                    <a:lumOff val="25000"/>
                  </a:schemeClr>
                </a:solidFill>
                <a:latin typeface="ＭＳ ゴシック" pitchFamily="49" charset="-128"/>
                <a:ea typeface="ＭＳ ゴシック" pitchFamily="49" charset="-128"/>
              </a:rPr>
              <a:t>円　</a:t>
            </a:r>
            <a:endParaRPr lang="en-US" altLang="ja-JP" sz="800" spc="150" dirty="0" smtClean="0">
              <a:solidFill>
                <a:schemeClr val="tx1">
                  <a:lumMod val="75000"/>
                  <a:lumOff val="25000"/>
                </a:schemeClr>
              </a:solidFill>
              <a:latin typeface="ＭＳ ゴシック" pitchFamily="49" charset="-128"/>
              <a:ea typeface="ＭＳ ゴシック" pitchFamily="49" charset="-128"/>
            </a:endParaRPr>
          </a:p>
          <a:p>
            <a:r>
              <a:rPr kumimoji="1" lang="ja-JP" altLang="en-US" sz="800" spc="150" dirty="0" smtClean="0">
                <a:solidFill>
                  <a:schemeClr val="tx1">
                    <a:lumMod val="75000"/>
                    <a:lumOff val="25000"/>
                  </a:schemeClr>
                </a:solidFill>
                <a:latin typeface="ＭＳ ゴシック" pitchFamily="49" charset="-128"/>
                <a:ea typeface="ＭＳ ゴシック" pitchFamily="49" charset="-128"/>
              </a:rPr>
              <a:t>（合格後各人でお手続きください）</a:t>
            </a:r>
            <a:endParaRPr kumimoji="1" lang="ja-JP" altLang="en-US" sz="800" spc="150" dirty="0">
              <a:solidFill>
                <a:schemeClr val="tx1">
                  <a:lumMod val="75000"/>
                  <a:lumOff val="25000"/>
                </a:schemeClr>
              </a:solidFill>
              <a:latin typeface="ＭＳ ゴシック" pitchFamily="49" charset="-128"/>
              <a:ea typeface="ＭＳ ゴシック" pitchFamily="49" charset="-128"/>
            </a:endParaRPr>
          </a:p>
        </p:txBody>
      </p:sp>
      <p:sp>
        <p:nvSpPr>
          <p:cNvPr id="15" name="下矢印 14"/>
          <p:cNvSpPr/>
          <p:nvPr/>
        </p:nvSpPr>
        <p:spPr>
          <a:xfrm>
            <a:off x="3212976" y="7977336"/>
            <a:ext cx="216024" cy="43204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780928" y="7689304"/>
            <a:ext cx="1080120" cy="432048"/>
          </a:xfrm>
          <a:prstGeom prst="ellipse">
            <a:avLst/>
          </a:prstGeom>
          <a:solidFill>
            <a:schemeClr val="bg1"/>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lumMod val="75000"/>
                    <a:lumOff val="25000"/>
                  </a:schemeClr>
                </a:solidFill>
                <a:latin typeface="ＭＳ ゴシック" pitchFamily="49" charset="-128"/>
                <a:ea typeface="ＭＳ ゴシック" pitchFamily="49" charset="-128"/>
              </a:rPr>
              <a:t>A</a:t>
            </a:r>
            <a:r>
              <a:rPr kumimoji="1" lang="ja-JP" altLang="en-US" sz="1200" b="1" dirty="0" smtClean="0">
                <a:solidFill>
                  <a:schemeClr val="tx1">
                    <a:lumMod val="75000"/>
                    <a:lumOff val="25000"/>
                  </a:schemeClr>
                </a:solidFill>
                <a:latin typeface="ＭＳ ゴシック" pitchFamily="49" charset="-128"/>
                <a:ea typeface="ＭＳ ゴシック" pitchFamily="49" charset="-128"/>
              </a:rPr>
              <a:t>級認定</a:t>
            </a:r>
            <a:endParaRPr kumimoji="1" lang="ja-JP" altLang="en-US" sz="1200" b="1" dirty="0">
              <a:solidFill>
                <a:schemeClr val="tx1">
                  <a:lumMod val="75000"/>
                  <a:lumOff val="25000"/>
                </a:schemeClr>
              </a:solidFill>
              <a:latin typeface="ＭＳ ゴシック" pitchFamily="49" charset="-128"/>
              <a:ea typeface="ＭＳ ゴシック" pitchFamily="49" charset="-128"/>
            </a:endParaRPr>
          </a:p>
        </p:txBody>
      </p:sp>
      <p:sp>
        <p:nvSpPr>
          <p:cNvPr id="22" name="テキスト ボックス 21"/>
          <p:cNvSpPr txBox="1"/>
          <p:nvPr/>
        </p:nvSpPr>
        <p:spPr>
          <a:xfrm>
            <a:off x="2276872" y="8451195"/>
            <a:ext cx="4176464" cy="246221"/>
          </a:xfrm>
          <a:prstGeom prst="rect">
            <a:avLst/>
          </a:prstGeom>
          <a:noFill/>
        </p:spPr>
        <p:txBody>
          <a:bodyPr wrap="square" rtlCol="0">
            <a:spAutoFit/>
          </a:bodyPr>
          <a:lstStyle/>
          <a:p>
            <a:r>
              <a:rPr lang="ja-JP" altLang="en-US" sz="1000" b="1" dirty="0" smtClean="0">
                <a:solidFill>
                  <a:schemeClr val="tx1">
                    <a:lumMod val="85000"/>
                    <a:lumOff val="15000"/>
                  </a:schemeClr>
                </a:solidFill>
                <a:latin typeface="ＭＳ ゴシック" pitchFamily="49" charset="-128"/>
                <a:ea typeface="ＭＳ ゴシック" pitchFamily="49" charset="-128"/>
              </a:rPr>
              <a:t>美容食学</a:t>
            </a:r>
            <a:r>
              <a:rPr lang="en-US" altLang="ja-JP" sz="1000" b="1" dirty="0" smtClean="0">
                <a:solidFill>
                  <a:schemeClr val="tx1">
                    <a:lumMod val="85000"/>
                    <a:lumOff val="15000"/>
                  </a:schemeClr>
                </a:solidFill>
                <a:latin typeface="ＭＳ ゴシック" pitchFamily="49" charset="-128"/>
                <a:ea typeface="ＭＳ ゴシック" pitchFamily="49" charset="-128"/>
              </a:rPr>
              <a:t>S</a:t>
            </a:r>
            <a:r>
              <a:rPr lang="ja-JP" altLang="en-US" sz="1000" b="1" dirty="0" smtClean="0">
                <a:solidFill>
                  <a:schemeClr val="tx1">
                    <a:lumMod val="85000"/>
                    <a:lumOff val="15000"/>
                  </a:schemeClr>
                </a:solidFill>
                <a:latin typeface="ＭＳ ゴシック" pitchFamily="49" charset="-128"/>
                <a:ea typeface="ＭＳ ゴシック" pitchFamily="49" charset="-128"/>
              </a:rPr>
              <a:t>級プログラム（専門課程）へ</a:t>
            </a:r>
            <a:endParaRPr lang="ja-JP" altLang="en-US" sz="1000" b="1" dirty="0">
              <a:solidFill>
                <a:schemeClr val="tx1">
                  <a:lumMod val="85000"/>
                  <a:lumOff val="15000"/>
                </a:schemeClr>
              </a:solidFill>
              <a:latin typeface="ＭＳ ゴシック" pitchFamily="49" charset="-128"/>
              <a:ea typeface="ＭＳ ゴシック" pitchFamily="49" charset="-128"/>
            </a:endParaRPr>
          </a:p>
        </p:txBody>
      </p:sp>
      <p:sp>
        <p:nvSpPr>
          <p:cNvPr id="18" name="正方形/長方形 17"/>
          <p:cNvSpPr/>
          <p:nvPr/>
        </p:nvSpPr>
        <p:spPr>
          <a:xfrm>
            <a:off x="2996953" y="1424608"/>
            <a:ext cx="3672408" cy="461665"/>
          </a:xfrm>
          <a:prstGeom prst="rect">
            <a:avLst/>
          </a:prstGeom>
        </p:spPr>
        <p:txBody>
          <a:bodyPr wrap="square">
            <a:spAutoFit/>
          </a:bodyPr>
          <a:lstStyle/>
          <a:p>
            <a:r>
              <a:rPr lang="zh-TW" altLang="en-US" sz="800" dirty="0" smtClean="0">
                <a:latin typeface="ＭＳ ゴシック" pitchFamily="49" charset="-128"/>
                <a:ea typeface="ＭＳ ゴシック" pitchFamily="49" charset="-128"/>
              </a:rPr>
              <a:t>受講料総額</a:t>
            </a:r>
            <a:r>
              <a:rPr lang="ja-JP" altLang="en-US" sz="800" dirty="0" smtClean="0">
                <a:latin typeface="ＭＳ ゴシック" pitchFamily="49" charset="-128"/>
                <a:ea typeface="ＭＳ ゴシック" pitchFamily="49" charset="-128"/>
              </a:rPr>
              <a:t>１９４，４００</a:t>
            </a:r>
            <a:r>
              <a:rPr lang="zh-TW" altLang="en-US" sz="800" dirty="0" smtClean="0">
                <a:latin typeface="ＭＳ ゴシック" pitchFamily="49" charset="-128"/>
                <a:ea typeface="ＭＳ ゴシック" pitchFamily="49" charset="-128"/>
              </a:rPr>
              <a:t>（</a:t>
            </a:r>
            <a:r>
              <a:rPr lang="zh-TW" altLang="en-US" sz="800" dirty="0" smtClean="0">
                <a:latin typeface="ＭＳ ゴシック" pitchFamily="49" charset="-128"/>
                <a:ea typeface="ＭＳ ゴシック" pitchFamily="49" charset="-128"/>
              </a:rPr>
              <a:t>税込）</a:t>
            </a:r>
          </a:p>
          <a:p>
            <a:r>
              <a:rPr lang="ja-JP" altLang="en-US" sz="800" dirty="0">
                <a:latin typeface="ＭＳ ゴシック" pitchFamily="49" charset="-128"/>
                <a:ea typeface="ＭＳ ゴシック" pitchFamily="49" charset="-128"/>
              </a:rPr>
              <a:t>（</a:t>
            </a:r>
            <a:r>
              <a:rPr lang="ja-JP" altLang="ja-JP" sz="800" dirty="0" smtClean="0"/>
              <a:t>内訳</a:t>
            </a:r>
            <a:r>
              <a:rPr lang="ja-JP" altLang="ja-JP" sz="800" dirty="0"/>
              <a:t>　入学金</a:t>
            </a:r>
            <a:r>
              <a:rPr lang="en-US" altLang="ja-JP" sz="800" dirty="0" smtClean="0"/>
              <a:t>10,800</a:t>
            </a:r>
            <a:r>
              <a:rPr lang="ja-JP" altLang="ja-JP" sz="800" dirty="0"/>
              <a:t>円・</a:t>
            </a:r>
            <a:r>
              <a:rPr lang="ja-JP" altLang="ja-JP" sz="800" dirty="0" smtClean="0"/>
              <a:t>教材費</a:t>
            </a:r>
            <a:r>
              <a:rPr lang="en-US" altLang="ja-JP" sz="800" dirty="0"/>
              <a:t>75,600</a:t>
            </a:r>
            <a:r>
              <a:rPr lang="ja-JP" altLang="ja-JP" sz="800" dirty="0" smtClean="0"/>
              <a:t>円</a:t>
            </a:r>
            <a:r>
              <a:rPr lang="ja-JP" altLang="ja-JP" sz="800" dirty="0"/>
              <a:t>・</a:t>
            </a:r>
            <a:r>
              <a:rPr lang="ja-JP" altLang="ja-JP" sz="800" dirty="0" smtClean="0"/>
              <a:t>受講料</a:t>
            </a:r>
            <a:r>
              <a:rPr lang="en-US" altLang="ja-JP" sz="800" dirty="0" smtClean="0"/>
              <a:t>97,200</a:t>
            </a:r>
            <a:r>
              <a:rPr lang="ja-JP" altLang="ja-JP" sz="800" dirty="0" smtClean="0"/>
              <a:t>円</a:t>
            </a:r>
            <a:r>
              <a:rPr lang="ja-JP" altLang="ja-JP" sz="800" dirty="0"/>
              <a:t>検定試験料</a:t>
            </a:r>
            <a:r>
              <a:rPr lang="en-US" altLang="ja-JP" sz="800" dirty="0" smtClean="0"/>
              <a:t>10,800</a:t>
            </a:r>
            <a:r>
              <a:rPr lang="ja-JP" altLang="ja-JP" sz="800" dirty="0" smtClean="0"/>
              <a:t>円</a:t>
            </a:r>
            <a:r>
              <a:rPr lang="ja-JP" altLang="en-US" sz="800" dirty="0" smtClean="0"/>
              <a:t>）</a:t>
            </a:r>
            <a:endParaRPr lang="ja-JP" altLang="ja-JP" sz="800" dirty="0"/>
          </a:p>
          <a:p>
            <a:pPr algn="ctr"/>
            <a:endParaRPr lang="en-US" altLang="ja-JP" sz="800" dirty="0" smtClean="0">
              <a:latin typeface="ＭＳ ゴシック" pitchFamily="49" charset="-128"/>
              <a:ea typeface="ＭＳ ゴシック"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0688" y="880482"/>
            <a:ext cx="4176464" cy="400110"/>
          </a:xfrm>
          <a:prstGeom prst="rect">
            <a:avLst/>
          </a:prstGeom>
          <a:noFill/>
        </p:spPr>
        <p:txBody>
          <a:bodyPr wrap="square" rtlCol="0">
            <a:spAutoFit/>
          </a:bodyPr>
          <a:lstStyle/>
          <a:p>
            <a:r>
              <a:rPr lang="ja-JP" altLang="en-US" sz="2000" b="1" dirty="0" smtClean="0">
                <a:solidFill>
                  <a:schemeClr val="tx1">
                    <a:lumMod val="65000"/>
                    <a:lumOff val="35000"/>
                  </a:schemeClr>
                </a:solidFill>
              </a:rPr>
              <a:t>個人会員プログラム</a:t>
            </a:r>
            <a:endParaRPr lang="ja-JP" altLang="en-US" sz="2000" b="1" dirty="0">
              <a:solidFill>
                <a:schemeClr val="tx1">
                  <a:lumMod val="65000"/>
                  <a:lumOff val="35000"/>
                </a:schemeClr>
              </a:solidFill>
            </a:endParaRPr>
          </a:p>
        </p:txBody>
      </p:sp>
      <p:sp>
        <p:nvSpPr>
          <p:cNvPr id="27" name="テキスト ボックス 26"/>
          <p:cNvSpPr txBox="1"/>
          <p:nvPr/>
        </p:nvSpPr>
        <p:spPr>
          <a:xfrm>
            <a:off x="476672" y="1712640"/>
            <a:ext cx="5976664" cy="5940088"/>
          </a:xfrm>
          <a:prstGeom prst="rect">
            <a:avLst/>
          </a:prstGeom>
          <a:noFill/>
        </p:spPr>
        <p:txBody>
          <a:bodyPr wrap="square" rtlCol="0">
            <a:spAutoFit/>
          </a:bodyPr>
          <a:lstStyle/>
          <a:p>
            <a:r>
              <a:rPr lang="ja-JP" altLang="en-US" sz="1000" dirty="0" smtClean="0">
                <a:latin typeface="ＭＳ ゴシック" pitchFamily="49" charset="-128"/>
                <a:ea typeface="ＭＳ ゴシック" pitchFamily="49" charset="-128"/>
              </a:rPr>
              <a:t>国際食学協会</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では、食学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級、美容食学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級、マクロビオティック</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準食学士、 食学士などを取得した方々が、当協会所定の手続きを経て入会することで「個人会員」</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としてのポジション を授与いたしております。</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個人会員は、個々人のご希望により以下の会員支援プログラムをいつでも</a:t>
            </a:r>
            <a:r>
              <a:rPr lang="ja-JP" altLang="en-US" sz="1000" dirty="0" err="1" smtClean="0">
                <a:latin typeface="ＭＳ ゴシック" pitchFamily="49" charset="-128"/>
                <a:ea typeface="ＭＳ ゴシック" pitchFamily="49" charset="-128"/>
              </a:rPr>
              <a:t>利用す</a:t>
            </a:r>
            <a:r>
              <a:rPr lang="ja-JP" altLang="en-US" sz="1000" dirty="0" smtClean="0">
                <a:latin typeface="ＭＳ ゴシック" pitchFamily="49" charset="-128"/>
                <a:ea typeface="ＭＳ ゴシック" pitchFamily="49" charset="-128"/>
              </a:rPr>
              <a:t> ることができます。 </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趣味・ビジネス・ライフワークを問わず、ご自身が身に付けた食学を向上・活用することにご利用ください。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1</a:t>
            </a:r>
            <a:r>
              <a:rPr lang="ja-JP" altLang="en-US" sz="1000" dirty="0" smtClean="0">
                <a:latin typeface="ＭＳ ゴシック" pitchFamily="49" charset="-128"/>
                <a:ea typeface="ＭＳ ゴシック" pitchFamily="49" charset="-128"/>
              </a:rPr>
              <a:t>）会報誌「ＩＦＣＡ／アイエフシーエーニュース」の購読 ＩＦＣＡ国際食学協会の会報誌です。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2</a:t>
            </a:r>
            <a:r>
              <a:rPr lang="ja-JP" altLang="en-US" sz="1000" dirty="0" smtClean="0">
                <a:latin typeface="ＭＳ ゴシック" pitchFamily="49" charset="-128"/>
                <a:ea typeface="ＭＳ ゴシック" pitchFamily="49" charset="-128"/>
              </a:rPr>
              <a:t>）各種イベント・セミナー・研究会・講習会などのご案内送付 （一部無料招待も有り）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3</a:t>
            </a:r>
            <a:r>
              <a:rPr lang="ja-JP" altLang="en-US" sz="1000" dirty="0" smtClean="0">
                <a:latin typeface="ＭＳ ゴシック" pitchFamily="49" charset="-128"/>
                <a:ea typeface="ＭＳ ゴシック" pitchFamily="49" charset="-128"/>
              </a:rPr>
              <a:t>）協賛各社における有機栽培食品・ミネラルウォーター・調理器具・飲食サービスなどの優待・</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割引購入 制度 </a:t>
            </a:r>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協賛各社</a:t>
            </a:r>
            <a:r>
              <a:rPr lang="en-US" altLang="ja-JP" sz="1000" dirty="0" smtClean="0">
                <a:latin typeface="ＭＳ ゴシック" pitchFamily="49" charset="-128"/>
                <a:ea typeface="ＭＳ ゴシック" pitchFamily="49" charset="-128"/>
              </a:rPr>
              <a:t>Web </a:t>
            </a:r>
            <a:r>
              <a:rPr lang="ja-JP" altLang="en-US" sz="1000" dirty="0" smtClean="0">
                <a:latin typeface="ＭＳ ゴシック" pitchFamily="49" charset="-128"/>
                <a:ea typeface="ＭＳ ゴシック" pitchFamily="49" charset="-128"/>
              </a:rPr>
              <a:t>サイト（又はＩＦＣＡニュース通信販売コーナーなど）で</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ご利用ください。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4</a:t>
            </a:r>
            <a:r>
              <a:rPr lang="ja-JP" altLang="en-US" sz="1000" dirty="0" smtClean="0">
                <a:latin typeface="ＭＳ ゴシック" pitchFamily="49" charset="-128"/>
                <a:ea typeface="ＭＳ ゴシック" pitchFamily="49" charset="-128"/>
              </a:rPr>
              <a:t>）非公開・公開求人情報のご紹介・マッチングサービス </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の学習プログラムで培った</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スキルを活かした転職</a:t>
            </a:r>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再就職</a:t>
            </a:r>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キャリアアップにつきましては 　（株）パソナグループの</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ご協力により全国主要都市のパソナキャリアカンパニーが実務を担当しております。 　</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合格後、</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入会手続きを経て、ご希望の際にいつでも</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会員助成部までご連絡ください。</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b="1" dirty="0" smtClean="0">
                <a:latin typeface="ＭＳ ゴシック" pitchFamily="49" charset="-128"/>
                <a:ea typeface="ＭＳ ゴシック" pitchFamily="49" charset="-128"/>
              </a:rPr>
              <a:t>連絡先　</a:t>
            </a:r>
            <a:r>
              <a:rPr lang="ja-JP" altLang="en-US" sz="1000" dirty="0" smtClean="0">
                <a:latin typeface="ＭＳ ゴシック" pitchFamily="49" charset="-128"/>
                <a:ea typeface="ＭＳ ゴシック" pitchFamily="49" charset="-128"/>
              </a:rPr>
              <a:t> </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E-mail.support@shokugaku.net</a:t>
            </a:r>
            <a:r>
              <a:rPr lang="ja-JP" altLang="en-US" sz="1000" dirty="0" smtClean="0">
                <a:latin typeface="ＭＳ ゴシック" pitchFamily="49" charset="-128"/>
                <a:ea typeface="ＭＳ ゴシック" pitchFamily="49" charset="-128"/>
              </a:rPr>
              <a:t> </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Tel.03-5956-4900 (</a:t>
            </a:r>
            <a:r>
              <a:rPr lang="ja-JP" altLang="en-US" sz="1000" dirty="0" smtClean="0">
                <a:latin typeface="ＭＳ ゴシック" pitchFamily="49" charset="-128"/>
                <a:ea typeface="ＭＳ ゴシック" pitchFamily="49" charset="-128"/>
              </a:rPr>
              <a:t>代</a:t>
            </a:r>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 </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Fax.03-5956-3190</a:t>
            </a:r>
            <a:r>
              <a:rPr lang="ja-JP" altLang="en-US" sz="1000" dirty="0" smtClean="0">
                <a:latin typeface="ＭＳ ゴシック" pitchFamily="49" charset="-128"/>
                <a:ea typeface="ＭＳ ゴシック" pitchFamily="49" charset="-128"/>
              </a:rPr>
              <a:t> </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Free dial.0120-155-017</a:t>
            </a:r>
            <a:r>
              <a:rPr lang="ja-JP" altLang="en-US" sz="1000" dirty="0" smtClean="0">
                <a:latin typeface="ＭＳ ゴシック" pitchFamily="49" charset="-128"/>
                <a:ea typeface="ＭＳ ゴシック" pitchFamily="49" charset="-128"/>
              </a:rPr>
              <a:t>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5</a:t>
            </a:r>
            <a:r>
              <a:rPr lang="ja-JP" altLang="en-US" sz="1000" dirty="0" smtClean="0">
                <a:latin typeface="ＭＳ ゴシック" pitchFamily="49" charset="-128"/>
                <a:ea typeface="ＭＳ ゴシック" pitchFamily="49" charset="-128"/>
              </a:rPr>
              <a:t>）飲食店、認定校</a:t>
            </a:r>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認定教室、ライター・コメンテーターなどフリーランスとして、その他の</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独立・開業 相談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6</a:t>
            </a:r>
            <a:r>
              <a:rPr lang="ja-JP" altLang="en-US" sz="1000" dirty="0" smtClean="0">
                <a:latin typeface="ＭＳ ゴシック" pitchFamily="49" charset="-128"/>
                <a:ea typeface="ＭＳ ゴシック" pitchFamily="49" charset="-128"/>
              </a:rPr>
              <a:t>）食学を活用した起業、その他ビジネスの融資に関するアドバイス・ご相談・</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VC</a:t>
            </a:r>
            <a:r>
              <a:rPr lang="ja-JP" altLang="en-US" sz="1000" dirty="0" smtClean="0">
                <a:latin typeface="ＭＳ ゴシック" pitchFamily="49" charset="-128"/>
                <a:ea typeface="ＭＳ ゴシック" pitchFamily="49" charset="-128"/>
              </a:rPr>
              <a:t>（ベンチャーキャピタル） とのマッチングやお近くの金融機関のご紹介など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7</a:t>
            </a:r>
            <a:r>
              <a:rPr lang="ja-JP" altLang="en-US" sz="1000" dirty="0" smtClean="0">
                <a:latin typeface="ＭＳ ゴシック" pitchFamily="49" charset="-128"/>
                <a:ea typeface="ＭＳ ゴシック" pitchFamily="49" charset="-128"/>
              </a:rPr>
              <a:t>）個人会員が法人会員に移行すると共に開業する飲食店</a:t>
            </a:r>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認定校</a:t>
            </a:r>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認定教室、又は</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フリーランス活動のバ リューアップ（価値向上）、集客、プロモーション、イベントや</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タイアップ企画などのアドバイス・ご相談 </a:t>
            </a:r>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8</a:t>
            </a:r>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IFCA</a:t>
            </a:r>
            <a:r>
              <a:rPr lang="ja-JP" altLang="en-US" sz="1000" dirty="0" smtClean="0">
                <a:latin typeface="ＭＳ ゴシック" pitchFamily="49" charset="-128"/>
                <a:ea typeface="ＭＳ ゴシック" pitchFamily="49" charset="-128"/>
              </a:rPr>
              <a:t>」会員証、食学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級、美容食学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級、マクロビオティック</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準食学士、食学士、 各種認定証の発行 </a:t>
            </a:r>
            <a:endParaRPr kumimoji="1" lang="ja-JP" altLang="en-US" sz="1000" dirty="0">
              <a:latin typeface="ＭＳ ゴシック" pitchFamily="49" charset="-128"/>
              <a:ea typeface="ＭＳ ゴシック" pitchFamily="4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0648" y="216024"/>
            <a:ext cx="6336704" cy="9345488"/>
          </a:xfrm>
          <a:prstGeom prst="rect">
            <a:avLst/>
          </a:prstGeom>
          <a:no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8680" y="848544"/>
            <a:ext cx="72008" cy="5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548680" y="1424608"/>
            <a:ext cx="568863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20688" y="880482"/>
            <a:ext cx="4176464" cy="400110"/>
          </a:xfrm>
          <a:prstGeom prst="rect">
            <a:avLst/>
          </a:prstGeom>
          <a:noFill/>
        </p:spPr>
        <p:txBody>
          <a:bodyPr wrap="square" rtlCol="0">
            <a:spAutoFit/>
          </a:bodyPr>
          <a:lstStyle/>
          <a:p>
            <a:r>
              <a:rPr lang="ja-JP" altLang="en-US" sz="2000" b="1" dirty="0" smtClean="0">
                <a:solidFill>
                  <a:schemeClr val="tx1">
                    <a:lumMod val="65000"/>
                    <a:lumOff val="35000"/>
                  </a:schemeClr>
                </a:solidFill>
              </a:rPr>
              <a:t>個人会員支援プログラム</a:t>
            </a:r>
            <a:endParaRPr lang="ja-JP" altLang="en-US" sz="2000" b="1" dirty="0">
              <a:solidFill>
                <a:schemeClr val="tx1">
                  <a:lumMod val="65000"/>
                  <a:lumOff val="35000"/>
                </a:schemeClr>
              </a:solidFill>
            </a:endParaRPr>
          </a:p>
        </p:txBody>
      </p:sp>
      <p:sp>
        <p:nvSpPr>
          <p:cNvPr id="27" name="テキスト ボックス 26"/>
          <p:cNvSpPr txBox="1"/>
          <p:nvPr/>
        </p:nvSpPr>
        <p:spPr>
          <a:xfrm>
            <a:off x="476672" y="1712640"/>
            <a:ext cx="5976664" cy="5478423"/>
          </a:xfrm>
          <a:prstGeom prst="rect">
            <a:avLst/>
          </a:prstGeom>
          <a:noFill/>
        </p:spPr>
        <p:txBody>
          <a:bodyPr wrap="square" rtlCol="0">
            <a:spAutoFit/>
          </a:bodyPr>
          <a:lstStyle/>
          <a:p>
            <a:r>
              <a:rPr lang="ja-JP" altLang="en-US" sz="1000" b="1" dirty="0" smtClean="0">
                <a:latin typeface="ＭＳ ゴシック" pitchFamily="49" charset="-128"/>
                <a:ea typeface="ＭＳ ゴシック" pitchFamily="49" charset="-128"/>
              </a:rPr>
              <a:t>個人会員になるには</a:t>
            </a:r>
            <a:endParaRPr lang="en-US" altLang="ja-JP" sz="1000" b="1" dirty="0" smtClean="0">
              <a:latin typeface="ＭＳ ゴシック" pitchFamily="49" charset="-128"/>
              <a:ea typeface="ＭＳ ゴシック" pitchFamily="49" charset="-128"/>
            </a:endParaRPr>
          </a:p>
          <a:p>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国際食学協会</a:t>
            </a:r>
            <a:r>
              <a:rPr lang="en-US" altLang="ja-JP" sz="1000" dirty="0" smtClean="0">
                <a:latin typeface="ＭＳ ゴシック" pitchFamily="49" charset="-128"/>
                <a:ea typeface="ＭＳ ゴシック" pitchFamily="49" charset="-128"/>
              </a:rPr>
              <a:t>/IFCA</a:t>
            </a:r>
            <a:r>
              <a:rPr lang="ja-JP" altLang="en-US" sz="1000" dirty="0" smtClean="0">
                <a:latin typeface="ＭＳ ゴシック" pitchFamily="49" charset="-128"/>
                <a:ea typeface="ＭＳ ゴシック" pitchFamily="49" charset="-128"/>
              </a:rPr>
              <a:t>公式ホームページ内、 「会員プログラム」→「個人会員支援プログラム」より、手続きを行って下さい。 </a:t>
            </a:r>
            <a:endParaRPr lang="ja-JP" altLang="en-US" sz="1000" b="1"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会員入会資格：食学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級、美容食学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級、マクロビオティック</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a:t>
            </a:r>
            <a:r>
              <a:rPr lang="ja-JP" altLang="en-US" sz="1000" dirty="0" smtClean="0">
                <a:latin typeface="ＭＳ ゴシック" pitchFamily="49" charset="-128"/>
                <a:ea typeface="ＭＳ ゴシック" pitchFamily="49" charset="-128"/>
              </a:rPr>
              <a:t>級、準食学士、</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食学士、いずれかの検定又は、認定試験の合格者。</a:t>
            </a:r>
            <a:endParaRPr lang="en-US" altLang="ja-JP" sz="1000" dirty="0" smtClean="0">
              <a:latin typeface="ＭＳ ゴシック" pitchFamily="49" charset="-128"/>
              <a:ea typeface="ＭＳ ゴシック" pitchFamily="49" charset="-128"/>
            </a:endParaRPr>
          </a:p>
          <a:p>
            <a:endParaRPr lang="ja-JP" altLang="en-US"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①</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約款をご確認の上、「</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会員入会申込み書」をダウンロードし、必要事項にご記入・</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ご捺印いただき、</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本部・会員入会係までご郵送ください。</a:t>
            </a: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②入会申込み書を当協会が受領後、審査の上、</a:t>
            </a:r>
            <a:r>
              <a:rPr lang="en-US" altLang="ja-JP" sz="1000" dirty="0" smtClean="0">
                <a:latin typeface="ＭＳ ゴシック" pitchFamily="49" charset="-128"/>
                <a:ea typeface="ＭＳ ゴシック" pitchFamily="49" charset="-128"/>
              </a:rPr>
              <a:t>TEL</a:t>
            </a:r>
            <a:r>
              <a:rPr lang="ja-JP" altLang="en-US" sz="1000" dirty="0" err="1"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E-Mail</a:t>
            </a:r>
            <a:r>
              <a:rPr lang="ja-JP" altLang="en-US" sz="1000" dirty="0" err="1"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または書面をもってご連絡いたします。</a:t>
            </a:r>
          </a:p>
          <a:p>
            <a:r>
              <a:rPr lang="ja-JP" altLang="en-US" sz="1000" dirty="0" smtClean="0">
                <a:latin typeface="ＭＳ ゴシック" pitchFamily="49" charset="-128"/>
                <a:ea typeface="ＭＳ ゴシック" pitchFamily="49" charset="-128"/>
              </a:rPr>
              <a:t>　また、別途</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会員約款をご郵送いたします。</a:t>
            </a:r>
          </a:p>
          <a:p>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③入会希望者の方には入会金・初年度年会費のご入金をしていただき、当協会が入金を確認後、最長</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1 </a:t>
            </a:r>
            <a:r>
              <a:rPr lang="ja-JP" altLang="en-US" sz="1000" dirty="0" smtClean="0">
                <a:latin typeface="ＭＳ ゴシック" pitchFamily="49" charset="-128"/>
                <a:ea typeface="ＭＳ ゴシック" pitchFamily="49" charset="-128"/>
              </a:rPr>
              <a:t>ヶ月程度で入会承認者に対して</a:t>
            </a:r>
            <a:r>
              <a:rPr lang="en-US" altLang="ja-JP" sz="1000" dirty="0" smtClean="0">
                <a:latin typeface="ＭＳ ゴシック" pitchFamily="49" charset="-128"/>
                <a:ea typeface="ＭＳ ゴシック" pitchFamily="49" charset="-128"/>
              </a:rPr>
              <a:t>IFCA</a:t>
            </a:r>
            <a:r>
              <a:rPr lang="ja-JP" altLang="en-US" sz="1000" dirty="0" smtClean="0">
                <a:latin typeface="ＭＳ ゴシック" pitchFamily="49" charset="-128"/>
                <a:ea typeface="ＭＳ ゴシック" pitchFamily="49" charset="-128"/>
              </a:rPr>
              <a:t>・資格証明書又は、認定証と携帯用の会員証をお届けいたし</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ます。資格証明書又は認定証を受領と同時に、正式に</a:t>
            </a:r>
            <a:r>
              <a:rPr lang="en-US" altLang="ja-JP" sz="1000" dirty="0" smtClean="0">
                <a:latin typeface="ＭＳ ゴシック" pitchFamily="49" charset="-128"/>
                <a:ea typeface="ＭＳ ゴシック" pitchFamily="49" charset="-128"/>
              </a:rPr>
              <a:t>IFCA </a:t>
            </a:r>
            <a:r>
              <a:rPr lang="ja-JP" altLang="en-US" sz="1000" dirty="0" smtClean="0">
                <a:latin typeface="ＭＳ ゴシック" pitchFamily="49" charset="-128"/>
                <a:ea typeface="ＭＳ ゴシック" pitchFamily="49" charset="-128"/>
              </a:rPr>
              <a:t>の個人会員として認められます。</a:t>
            </a:r>
          </a:p>
          <a:p>
            <a:endParaRPr lang="en-US" altLang="ja-JP" sz="1000" dirty="0" smtClean="0">
              <a:latin typeface="ＭＳ ゴシック" pitchFamily="49" charset="-128"/>
              <a:ea typeface="ＭＳ ゴシック" pitchFamily="49" charset="-128"/>
            </a:endParaRPr>
          </a:p>
          <a:p>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資格証明書又は、認定証・会員証には食学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級、美容食学</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マクロビオティック</a:t>
            </a:r>
            <a:r>
              <a:rPr lang="en-US" altLang="ja-JP" sz="1000" dirty="0" smtClean="0">
                <a:latin typeface="ＭＳ ゴシック" pitchFamily="49" charset="-128"/>
                <a:ea typeface="ＭＳ ゴシック" pitchFamily="49" charset="-128"/>
              </a:rPr>
              <a:t>A </a:t>
            </a:r>
            <a:r>
              <a:rPr lang="ja-JP" altLang="en-US" sz="1000" dirty="0" smtClean="0">
                <a:latin typeface="ＭＳ ゴシック" pitchFamily="49" charset="-128"/>
                <a:ea typeface="ＭＳ ゴシック" pitchFamily="49" charset="-128"/>
              </a:rPr>
              <a:t>級</a:t>
            </a:r>
            <a:r>
              <a:rPr lang="en-US" altLang="ja-JP" sz="1000" dirty="0" smtClean="0">
                <a:latin typeface="ＭＳ ゴシック" pitchFamily="49" charset="-128"/>
                <a:ea typeface="ＭＳ ゴシック" pitchFamily="49" charset="-128"/>
              </a:rPr>
              <a:t>/S </a:t>
            </a:r>
            <a:r>
              <a:rPr lang="ja-JP" altLang="en-US" sz="1000" dirty="0" smtClean="0">
                <a:latin typeface="ＭＳ ゴシック" pitchFamily="49" charset="-128"/>
                <a:ea typeface="ＭＳ ゴシック" pitchFamily="49" charset="-128"/>
              </a:rPr>
              <a:t>級、準食学士、　食学士のうち該当ライセンスが明記されています。</a:t>
            </a:r>
          </a:p>
          <a:p>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個人会員支援プログラムは、個人会員が法人会員に移行後も継続してご利用いただけます。</a:t>
            </a:r>
          </a:p>
          <a:p>
            <a:endParaRPr lang="en-US" altLang="zh-CN" sz="1000" dirty="0" smtClean="0">
              <a:latin typeface="ＭＳ ゴシック" pitchFamily="49" charset="-128"/>
              <a:ea typeface="ＭＳ ゴシック" pitchFamily="49" charset="-128"/>
            </a:endParaRPr>
          </a:p>
          <a:p>
            <a:endParaRPr lang="en-US" altLang="zh-TW" sz="1000" dirty="0" smtClean="0">
              <a:latin typeface="ＭＳ ゴシック" pitchFamily="49" charset="-128"/>
              <a:ea typeface="ＭＳ ゴシック" pitchFamily="49" charset="-128"/>
            </a:endParaRPr>
          </a:p>
          <a:p>
            <a:r>
              <a:rPr lang="zh-TW" altLang="en-US" sz="1000" b="1" dirty="0" smtClean="0">
                <a:latin typeface="ＭＳ ゴシック" pitchFamily="49" charset="-128"/>
                <a:ea typeface="ＭＳ ゴシック" pitchFamily="49" charset="-128"/>
              </a:rPr>
              <a:t>個人会員　入会要項</a:t>
            </a:r>
          </a:p>
          <a:p>
            <a:r>
              <a:rPr lang="zh-CN" altLang="en-US" sz="1000" dirty="0" smtClean="0">
                <a:latin typeface="ＭＳ ゴシック" pitchFamily="49" charset="-128"/>
                <a:ea typeface="ＭＳ ゴシック" pitchFamily="49" charset="-128"/>
              </a:rPr>
              <a:t>入会期日</a:t>
            </a:r>
            <a:r>
              <a:rPr lang="en-US" altLang="zh-CN" sz="1000" dirty="0" smtClean="0">
                <a:latin typeface="ＭＳ ゴシック" pitchFamily="49" charset="-128"/>
                <a:ea typeface="ＭＳ ゴシック" pitchFamily="49" charset="-128"/>
              </a:rPr>
              <a:t>/ </a:t>
            </a:r>
            <a:r>
              <a:rPr lang="zh-CN" altLang="en-US" sz="1000" dirty="0" smtClean="0">
                <a:latin typeface="ＭＳ ゴシック" pitchFamily="49" charset="-128"/>
                <a:ea typeface="ＭＳ ゴシック" pitchFamily="49" charset="-128"/>
              </a:rPr>
              <a:t>随時</a:t>
            </a:r>
          </a:p>
          <a:p>
            <a:r>
              <a:rPr lang="zh-CN" altLang="en-US" sz="1000" dirty="0" smtClean="0">
                <a:latin typeface="ＭＳ ゴシック" pitchFamily="49" charset="-128"/>
                <a:ea typeface="ＭＳ ゴシック" pitchFamily="49" charset="-128"/>
              </a:rPr>
              <a:t>入会金</a:t>
            </a:r>
            <a:r>
              <a:rPr lang="en-US" altLang="zh-CN" sz="1000" dirty="0" smtClean="0">
                <a:latin typeface="ＭＳ ゴシック" pitchFamily="49" charset="-128"/>
                <a:ea typeface="ＭＳ ゴシック" pitchFamily="49" charset="-128"/>
              </a:rPr>
              <a:t>/</a:t>
            </a:r>
            <a:r>
              <a:rPr lang="en-US" altLang="zh-CN" sz="1000" dirty="0" smtClean="0">
                <a:latin typeface="ＭＳ ゴシック" pitchFamily="49" charset="-128"/>
                <a:ea typeface="ＭＳ ゴシック" pitchFamily="49" charset="-128"/>
              </a:rPr>
              <a:t>10,</a:t>
            </a:r>
            <a:r>
              <a:rPr lang="en-US" altLang="ja-JP" sz="1000" dirty="0" smtClean="0">
                <a:latin typeface="ＭＳ ゴシック" pitchFamily="49" charset="-128"/>
                <a:ea typeface="ＭＳ ゴシック" pitchFamily="49" charset="-128"/>
              </a:rPr>
              <a:t>8</a:t>
            </a:r>
            <a:r>
              <a:rPr lang="en-US" altLang="zh-CN" sz="1000" dirty="0" smtClean="0">
                <a:latin typeface="ＭＳ ゴシック" pitchFamily="49" charset="-128"/>
                <a:ea typeface="ＭＳ ゴシック" pitchFamily="49" charset="-128"/>
              </a:rPr>
              <a:t>00 </a:t>
            </a:r>
            <a:r>
              <a:rPr lang="zh-CN" altLang="en-US" sz="1000" dirty="0" smtClean="0">
                <a:latin typeface="ＭＳ ゴシック" pitchFamily="49" charset="-128"/>
                <a:ea typeface="ＭＳ ゴシック" pitchFamily="49" charset="-128"/>
              </a:rPr>
              <a:t>円（税込）</a:t>
            </a:r>
          </a:p>
          <a:p>
            <a:r>
              <a:rPr lang="zh-CN" altLang="en-US" sz="1000" dirty="0" smtClean="0">
                <a:latin typeface="ＭＳ ゴシック" pitchFamily="49" charset="-128"/>
                <a:ea typeface="ＭＳ ゴシック" pitchFamily="49" charset="-128"/>
              </a:rPr>
              <a:t>年会費</a:t>
            </a:r>
            <a:r>
              <a:rPr lang="en-US" altLang="zh-CN"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25,920</a:t>
            </a:r>
            <a:r>
              <a:rPr lang="en-US" altLang="zh-CN" sz="1000" dirty="0" smtClean="0">
                <a:latin typeface="ＭＳ ゴシック" pitchFamily="49" charset="-128"/>
                <a:ea typeface="ＭＳ ゴシック" pitchFamily="49" charset="-128"/>
              </a:rPr>
              <a:t> </a:t>
            </a:r>
            <a:r>
              <a:rPr lang="zh-CN" altLang="en-US" sz="1000" dirty="0" smtClean="0">
                <a:latin typeface="ＭＳ ゴシック" pitchFamily="49" charset="-128"/>
                <a:ea typeface="ＭＳ ゴシック" pitchFamily="49" charset="-128"/>
              </a:rPr>
              <a:t>円（税込）</a:t>
            </a:r>
          </a:p>
          <a:p>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支部員又は加盟教室への手続申請後は年間費が半額になります。</a:t>
            </a:r>
          </a:p>
          <a:p>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基準月は毎年</a:t>
            </a:r>
            <a:r>
              <a:rPr lang="en-US" altLang="ja-JP" sz="1000" dirty="0" smtClean="0">
                <a:latin typeface="ＭＳ ゴシック" pitchFamily="49" charset="-128"/>
                <a:ea typeface="ＭＳ ゴシック" pitchFamily="49" charset="-128"/>
              </a:rPr>
              <a:t>4 </a:t>
            </a:r>
            <a:r>
              <a:rPr lang="ja-JP" altLang="en-US" sz="1000" dirty="0" smtClean="0">
                <a:latin typeface="ＭＳ ゴシック" pitchFamily="49" charset="-128"/>
                <a:ea typeface="ＭＳ ゴシック" pitchFamily="49" charset="-128"/>
              </a:rPr>
              <a:t>月です。毎年</a:t>
            </a:r>
            <a:r>
              <a:rPr lang="en-US" altLang="ja-JP" sz="1000" dirty="0" smtClean="0">
                <a:latin typeface="ＭＳ ゴシック" pitchFamily="49" charset="-128"/>
                <a:ea typeface="ＭＳ ゴシック" pitchFamily="49" charset="-128"/>
              </a:rPr>
              <a:t>5 </a:t>
            </a:r>
            <a:r>
              <a:rPr lang="ja-JP" altLang="en-US" sz="1000" dirty="0" smtClean="0">
                <a:latin typeface="ＭＳ ゴシック" pitchFamily="49" charset="-128"/>
                <a:ea typeface="ＭＳ ゴシック" pitchFamily="49" charset="-128"/>
              </a:rPr>
              <a:t>月以降のご入会は、年会費に関しては翌月から起算した月割りに</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なります。</a:t>
            </a:r>
          </a:p>
          <a:p>
            <a:r>
              <a:rPr lang="ja-JP" altLang="en-US" sz="1000" dirty="0" smtClean="0">
                <a:latin typeface="ＭＳ ゴシック" pitchFamily="49" charset="-128"/>
                <a:ea typeface="ＭＳ ゴシック" pitchFamily="49" charset="-128"/>
              </a:rPr>
              <a:t>例：</a:t>
            </a:r>
            <a:r>
              <a:rPr lang="en-US" altLang="ja-JP" sz="1000" dirty="0" smtClean="0">
                <a:latin typeface="ＭＳ ゴシック" pitchFamily="49" charset="-128"/>
                <a:ea typeface="ＭＳ ゴシック" pitchFamily="49" charset="-128"/>
              </a:rPr>
              <a:t>10 </a:t>
            </a:r>
            <a:r>
              <a:rPr lang="ja-JP" altLang="en-US" sz="1000" dirty="0" smtClean="0">
                <a:latin typeface="ＭＳ ゴシック" pitchFamily="49" charset="-128"/>
                <a:ea typeface="ＭＳ ゴシック" pitchFamily="49" charset="-128"/>
              </a:rPr>
              <a:t>月に入会した場合、入会初年度年会費は</a:t>
            </a:r>
          </a:p>
          <a:p>
            <a:r>
              <a:rPr lang="en-US" altLang="ja-JP" sz="1000" dirty="0">
                <a:latin typeface="ＭＳ ゴシック" pitchFamily="49" charset="-128"/>
                <a:ea typeface="ＭＳ ゴシック" pitchFamily="49" charset="-128"/>
              </a:rPr>
              <a:t>25,920</a:t>
            </a:r>
            <a:r>
              <a:rPr lang="en-US" altLang="ja-JP" sz="1000" dirty="0" smtClean="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円</a:t>
            </a:r>
            <a:r>
              <a:rPr lang="en-US" altLang="ja-JP" sz="1000" dirty="0" smtClean="0">
                <a:latin typeface="ＭＳ ゴシック" pitchFamily="49" charset="-128"/>
                <a:ea typeface="ＭＳ ゴシック" pitchFamily="49" charset="-128"/>
              </a:rPr>
              <a:t>÷12×</a:t>
            </a:r>
            <a:r>
              <a:rPr lang="ja-JP" altLang="en-US" sz="1000" dirty="0" smtClean="0">
                <a:latin typeface="ＭＳ ゴシック" pitchFamily="49" charset="-128"/>
                <a:ea typeface="ＭＳ ゴシック" pitchFamily="49" charset="-128"/>
              </a:rPr>
              <a:t>（</a:t>
            </a:r>
            <a:r>
              <a:rPr lang="en-US" altLang="ja-JP" sz="1000" dirty="0" smtClean="0">
                <a:latin typeface="ＭＳ ゴシック" pitchFamily="49" charset="-128"/>
                <a:ea typeface="ＭＳ ゴシック" pitchFamily="49" charset="-128"/>
              </a:rPr>
              <a:t>11 </a:t>
            </a:r>
            <a:r>
              <a:rPr lang="ja-JP" altLang="en-US" sz="1000" dirty="0" smtClean="0">
                <a:latin typeface="ＭＳ ゴシック" pitchFamily="49" charset="-128"/>
                <a:ea typeface="ＭＳ ゴシック" pitchFamily="49" charset="-128"/>
              </a:rPr>
              <a:t>月～</a:t>
            </a:r>
            <a:r>
              <a:rPr lang="en-US" altLang="ja-JP" sz="1000" dirty="0" smtClean="0">
                <a:latin typeface="ＭＳ ゴシック" pitchFamily="49" charset="-128"/>
                <a:ea typeface="ＭＳ ゴシック" pitchFamily="49" charset="-128"/>
              </a:rPr>
              <a:t>3</a:t>
            </a:r>
            <a:r>
              <a:rPr lang="ja-JP" altLang="en-US" sz="1000" dirty="0" smtClean="0">
                <a:latin typeface="ＭＳ ゴシック" pitchFamily="49" charset="-128"/>
                <a:ea typeface="ＭＳ ゴシック" pitchFamily="49" charset="-128"/>
              </a:rPr>
              <a:t>月＝</a:t>
            </a:r>
            <a:r>
              <a:rPr lang="en-US" altLang="ja-JP" sz="1000" dirty="0" smtClean="0">
                <a:latin typeface="ＭＳ ゴシック" pitchFamily="49" charset="-128"/>
                <a:ea typeface="ＭＳ ゴシック" pitchFamily="49" charset="-128"/>
              </a:rPr>
              <a:t>5 </a:t>
            </a:r>
            <a:r>
              <a:rPr lang="ja-JP" altLang="en-US" sz="1000" dirty="0" smtClean="0">
                <a:latin typeface="ＭＳ ゴシック" pitchFamily="49" charset="-128"/>
                <a:ea typeface="ＭＳ ゴシック" pitchFamily="49" charset="-128"/>
              </a:rPr>
              <a:t>ヶ月分）＝</a:t>
            </a:r>
            <a:r>
              <a:rPr lang="en-US" altLang="ja-JP" sz="1000" dirty="0" smtClean="0">
                <a:latin typeface="ＭＳ ゴシック" pitchFamily="49" charset="-128"/>
                <a:ea typeface="ＭＳ ゴシック" pitchFamily="49" charset="-128"/>
              </a:rPr>
              <a:t>10,800 </a:t>
            </a:r>
            <a:r>
              <a:rPr lang="ja-JP" altLang="en-US" sz="1000" dirty="0" smtClean="0">
                <a:latin typeface="ＭＳ ゴシック" pitchFamily="49" charset="-128"/>
                <a:ea typeface="ＭＳ ゴシック" pitchFamily="49" charset="-128"/>
              </a:rPr>
              <a:t>円となります。（全て税込）</a:t>
            </a:r>
            <a:endParaRPr kumimoji="1" lang="ja-JP" altLang="en-US" sz="1000" dirty="0">
              <a:latin typeface="ＭＳ ゴシック" pitchFamily="49" charset="-128"/>
              <a:ea typeface="ＭＳ ゴシック" pitchFamily="49"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1914</Words>
  <Application>Microsoft Office PowerPoint</Application>
  <PresentationFormat>A4 210 x 297 mm</PresentationFormat>
  <Paragraphs>346</Paragraphs>
  <Slides>9</Slides>
  <Notes>8</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Guide</vt:lpstr>
      <vt:lpstr>PowerPoint プレゼンテーション</vt:lpstr>
      <vt:lpstr>PowerPoint プレゼンテーション</vt:lpstr>
      <vt:lpstr>一人ひとりの気づきが 大切なモノを守るチカラに</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c:title>
  <dc:creator>PROPIA本社</dc:creator>
  <cp:lastModifiedBy>FJ-USER</cp:lastModifiedBy>
  <cp:revision>108</cp:revision>
  <cp:lastPrinted>2013-10-15T14:24:44Z</cp:lastPrinted>
  <dcterms:created xsi:type="dcterms:W3CDTF">2012-04-22T07:06:44Z</dcterms:created>
  <dcterms:modified xsi:type="dcterms:W3CDTF">2014-06-03T13:26:43Z</dcterms:modified>
</cp:coreProperties>
</file>